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320" r:id="rId2"/>
    <p:sldId id="342" r:id="rId3"/>
    <p:sldId id="345" r:id="rId4"/>
    <p:sldId id="350" r:id="rId5"/>
    <p:sldId id="346" r:id="rId6"/>
    <p:sldId id="347" r:id="rId7"/>
    <p:sldId id="329" r:id="rId8"/>
    <p:sldId id="365" r:id="rId9"/>
    <p:sldId id="364" r:id="rId10"/>
    <p:sldId id="349" r:id="rId11"/>
    <p:sldId id="351" r:id="rId12"/>
    <p:sldId id="352" r:id="rId13"/>
    <p:sldId id="355" r:id="rId14"/>
    <p:sldId id="357" r:id="rId15"/>
    <p:sldId id="366" r:id="rId16"/>
    <p:sldId id="367" r:id="rId17"/>
    <p:sldId id="354" r:id="rId18"/>
  </p:sldIdLst>
  <p:sldSz cx="9144000" cy="6858000" type="screen4x3"/>
  <p:notesSz cx="992981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na Louw" initials="D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a:srgbClr val="00FF00"/>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13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fld id="{0D865C35-2AC1-4B14-BFFF-986383B1EDD3}" type="datetimeFigureOut">
              <a:rPr lang="en-ZA" smtClean="0"/>
              <a:t>2018/01/31</a:t>
            </a:fld>
            <a:endParaRPr lang="en-ZA" dirty="0"/>
          </a:p>
        </p:txBody>
      </p:sp>
      <p:sp>
        <p:nvSpPr>
          <p:cNvPr id="4" name="Footer Placeholder 3"/>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445B41EB-ACAB-491B-99FA-DBE8E5917E27}" type="slidenum">
              <a:rPr lang="en-ZA" smtClean="0"/>
              <a:t>‹#›</a:t>
            </a:fld>
            <a:endParaRPr lang="en-ZA" dirty="0"/>
          </a:p>
        </p:txBody>
      </p:sp>
    </p:spTree>
    <p:extLst>
      <p:ext uri="{BB962C8B-B14F-4D97-AF65-F5344CB8AC3E}">
        <p14:creationId xmlns:p14="http://schemas.microsoft.com/office/powerpoint/2010/main" val="71601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D58ED7D1-EDB0-4220-B78A-46ADB4CA27F0}" type="datetimeFigureOut">
              <a:rPr lang="en-ZA" smtClean="0"/>
              <a:t>2018/01/31</a:t>
            </a:fld>
            <a:endParaRPr lang="en-ZA" dirty="0"/>
          </a:p>
        </p:txBody>
      </p:sp>
      <p:sp>
        <p:nvSpPr>
          <p:cNvPr id="4" name="Slide Image Placeholder 3"/>
          <p:cNvSpPr>
            <a:spLocks noGrp="1" noRot="1" noChangeAspect="1"/>
          </p:cNvSpPr>
          <p:nvPr>
            <p:ph type="sldImg" idx="2"/>
          </p:nvPr>
        </p:nvSpPr>
        <p:spPr>
          <a:xfrm>
            <a:off x="3435350" y="849313"/>
            <a:ext cx="3059113" cy="22939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1865CC48-ECC4-4A0C-94FE-2DA2AD86A056}" type="slidenum">
              <a:rPr lang="en-ZA" smtClean="0"/>
              <a:t>‹#›</a:t>
            </a:fld>
            <a:endParaRPr lang="en-ZA" dirty="0"/>
          </a:p>
        </p:txBody>
      </p:sp>
    </p:spTree>
    <p:extLst>
      <p:ext uri="{BB962C8B-B14F-4D97-AF65-F5344CB8AC3E}">
        <p14:creationId xmlns:p14="http://schemas.microsoft.com/office/powerpoint/2010/main" val="339093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0050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76AE3A14-D1F7-4FF1-942C-F15B0E6FA3F6}" type="datetimeFigureOut">
              <a:rPr lang="en-US"/>
              <a:pPr>
                <a:defRPr/>
              </a:pPr>
              <a:t>2018/01/31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1B8F5B67-BC31-4BB8-886B-173367E6D3A8}" type="slidenum">
              <a:rPr lang="en-US" altLang="en-US"/>
              <a:pPr>
                <a:defRPr/>
              </a:pPr>
              <a:t>‹#›</a:t>
            </a:fld>
            <a:endParaRPr lang="en-US" altLang="en-US" dirty="0"/>
          </a:p>
        </p:txBody>
      </p:sp>
    </p:spTree>
    <p:extLst>
      <p:ext uri="{BB962C8B-B14F-4D97-AF65-F5344CB8AC3E}">
        <p14:creationId xmlns:p14="http://schemas.microsoft.com/office/powerpoint/2010/main" val="388057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1165585C-0E1F-4AF6-99D6-226600BE5C21}" type="datetimeFigureOut">
              <a:rPr lang="en-US"/>
              <a:pPr>
                <a:defRPr/>
              </a:pPr>
              <a:t>2018/01/31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E5BE9248-8009-4D9A-BA3A-ACEA5A797173}" type="slidenum">
              <a:rPr lang="en-US" altLang="en-US"/>
              <a:pPr>
                <a:defRPr/>
              </a:pPr>
              <a:t>‹#›</a:t>
            </a:fld>
            <a:endParaRPr lang="en-US" altLang="en-US" dirty="0"/>
          </a:p>
        </p:txBody>
      </p:sp>
    </p:spTree>
    <p:extLst>
      <p:ext uri="{BB962C8B-B14F-4D97-AF65-F5344CB8AC3E}">
        <p14:creationId xmlns:p14="http://schemas.microsoft.com/office/powerpoint/2010/main" val="271277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CEAF1AC7-75C7-44B1-B01E-244158A60B9C}" type="datetimeFigureOut">
              <a:rPr lang="en-US"/>
              <a:pPr>
                <a:defRPr/>
              </a:pPr>
              <a:t>2018/01/31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EDE98B98-64FC-48B7-8E14-0F1E460A8099}" type="slidenum">
              <a:rPr lang="en-US" altLang="en-US"/>
              <a:pPr>
                <a:defRPr/>
              </a:pPr>
              <a:t>‹#›</a:t>
            </a:fld>
            <a:endParaRPr lang="en-US" altLang="en-US" dirty="0"/>
          </a:p>
        </p:txBody>
      </p:sp>
    </p:spTree>
    <p:extLst>
      <p:ext uri="{BB962C8B-B14F-4D97-AF65-F5344CB8AC3E}">
        <p14:creationId xmlns:p14="http://schemas.microsoft.com/office/powerpoint/2010/main" val="72984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F5B4D783-A665-45AB-94A2-BADD282339D2}" type="datetimeFigureOut">
              <a:rPr lang="en-US"/>
              <a:pPr>
                <a:defRPr/>
              </a:pPr>
              <a:t>2018/01/31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00574BB2-48CC-40A8-BF08-2589F032CA65}" type="slidenum">
              <a:rPr lang="en-US" altLang="en-US"/>
              <a:pPr>
                <a:defRPr/>
              </a:pPr>
              <a:t>‹#›</a:t>
            </a:fld>
            <a:endParaRPr lang="en-US" altLang="en-US" dirty="0"/>
          </a:p>
        </p:txBody>
      </p:sp>
    </p:spTree>
    <p:extLst>
      <p:ext uri="{BB962C8B-B14F-4D97-AF65-F5344CB8AC3E}">
        <p14:creationId xmlns:p14="http://schemas.microsoft.com/office/powerpoint/2010/main" val="173801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76D4997B-D25E-48A9-8410-AAECBDB37CB0}" type="datetimeFigureOut">
              <a:rPr lang="en-US"/>
              <a:pPr>
                <a:defRPr/>
              </a:pPr>
              <a:t>2018/01/31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0220D22E-DA1D-4597-A4E1-E45B00E8C0AE}" type="slidenum">
              <a:rPr lang="en-US" altLang="en-US"/>
              <a:pPr>
                <a:defRPr/>
              </a:pPr>
              <a:t>‹#›</a:t>
            </a:fld>
            <a:endParaRPr lang="en-US" altLang="en-US" dirty="0"/>
          </a:p>
        </p:txBody>
      </p:sp>
    </p:spTree>
    <p:extLst>
      <p:ext uri="{BB962C8B-B14F-4D97-AF65-F5344CB8AC3E}">
        <p14:creationId xmlns:p14="http://schemas.microsoft.com/office/powerpoint/2010/main" val="65526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92EEE2EA-2BAC-4EE0-B860-8E2DEA9B2123}" type="datetimeFigureOut">
              <a:rPr lang="en-US"/>
              <a:pPr>
                <a:defRPr/>
              </a:pPr>
              <a:t>2018/01/31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A0CDC69A-5FAB-4314-AA5A-72A281281410}" type="slidenum">
              <a:rPr lang="en-US" altLang="en-US"/>
              <a:pPr>
                <a:defRPr/>
              </a:pPr>
              <a:t>‹#›</a:t>
            </a:fld>
            <a:endParaRPr lang="en-US" altLang="en-US" dirty="0"/>
          </a:p>
        </p:txBody>
      </p:sp>
    </p:spTree>
    <p:extLst>
      <p:ext uri="{BB962C8B-B14F-4D97-AF65-F5344CB8AC3E}">
        <p14:creationId xmlns:p14="http://schemas.microsoft.com/office/powerpoint/2010/main" val="151514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2A19A440-010B-411A-86E7-54018A96696D}" type="datetimeFigureOut">
              <a:rPr lang="en-US"/>
              <a:pPr>
                <a:defRPr/>
              </a:pPr>
              <a:t>2018/01/31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9921D6AC-38CA-46F0-8386-6810902C201E}" type="slidenum">
              <a:rPr lang="en-US" altLang="en-US"/>
              <a:pPr>
                <a:defRPr/>
              </a:pPr>
              <a:t>‹#›</a:t>
            </a:fld>
            <a:endParaRPr lang="en-US" altLang="en-US" dirty="0"/>
          </a:p>
        </p:txBody>
      </p:sp>
    </p:spTree>
    <p:extLst>
      <p:ext uri="{BB962C8B-B14F-4D97-AF65-F5344CB8AC3E}">
        <p14:creationId xmlns:p14="http://schemas.microsoft.com/office/powerpoint/2010/main" val="14282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410B7644-B752-49C8-B87E-D9B52AF5B553}" type="datetimeFigureOut">
              <a:rPr lang="en-US"/>
              <a:pPr>
                <a:defRPr/>
              </a:pPr>
              <a:t>2018/01/31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598456ED-0C6A-4997-BC3E-8E335E254124}" type="slidenum">
              <a:rPr lang="en-US" altLang="en-US"/>
              <a:pPr>
                <a:defRPr/>
              </a:pPr>
              <a:t>‹#›</a:t>
            </a:fld>
            <a:endParaRPr lang="en-US" altLang="en-US" dirty="0"/>
          </a:p>
        </p:txBody>
      </p:sp>
    </p:spTree>
    <p:extLst>
      <p:ext uri="{BB962C8B-B14F-4D97-AF65-F5344CB8AC3E}">
        <p14:creationId xmlns:p14="http://schemas.microsoft.com/office/powerpoint/2010/main" val="21263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5317481C-6923-468F-8691-612978CB12F7}" type="datetimeFigureOut">
              <a:rPr lang="en-US"/>
              <a:pPr>
                <a:defRPr/>
              </a:pPr>
              <a:t>2018/01/31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178795DC-5C6D-4F54-864D-DA872082B151}" type="slidenum">
              <a:rPr lang="en-US" altLang="en-US"/>
              <a:pPr>
                <a:defRPr/>
              </a:pPr>
              <a:t>‹#›</a:t>
            </a:fld>
            <a:endParaRPr lang="en-US" altLang="en-US" dirty="0"/>
          </a:p>
        </p:txBody>
      </p:sp>
    </p:spTree>
    <p:extLst>
      <p:ext uri="{BB962C8B-B14F-4D97-AF65-F5344CB8AC3E}">
        <p14:creationId xmlns:p14="http://schemas.microsoft.com/office/powerpoint/2010/main" val="21784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674046EE-0EE6-4139-9260-FA23EDC6CDAB}" type="datetimeFigureOut">
              <a:rPr lang="en-US"/>
              <a:pPr>
                <a:defRPr/>
              </a:pPr>
              <a:t>2018/01/31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9513E606-5A05-41FC-B1FD-F5AA7D983EFE}" type="slidenum">
              <a:rPr lang="en-US" altLang="en-US"/>
              <a:pPr>
                <a:defRPr/>
              </a:pPr>
              <a:t>‹#›</a:t>
            </a:fld>
            <a:endParaRPr lang="en-US" altLang="en-US" dirty="0"/>
          </a:p>
        </p:txBody>
      </p:sp>
    </p:spTree>
    <p:extLst>
      <p:ext uri="{BB962C8B-B14F-4D97-AF65-F5344CB8AC3E}">
        <p14:creationId xmlns:p14="http://schemas.microsoft.com/office/powerpoint/2010/main" val="382576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FB0F2626-29CA-4C1E-9D23-D72761B3C513}" type="datetimeFigureOut">
              <a:rPr lang="en-US"/>
              <a:pPr>
                <a:defRPr/>
              </a:pPr>
              <a:t>2018/01/31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B3754A25-D373-4572-B1AC-CAF63B00897E}" type="slidenum">
              <a:rPr lang="en-US" altLang="en-US"/>
              <a:pPr>
                <a:defRPr/>
              </a:pPr>
              <a:t>‹#›</a:t>
            </a:fld>
            <a:endParaRPr lang="en-US" altLang="en-US" dirty="0"/>
          </a:p>
        </p:txBody>
      </p:sp>
    </p:spTree>
    <p:extLst>
      <p:ext uri="{BB962C8B-B14F-4D97-AF65-F5344CB8AC3E}">
        <p14:creationId xmlns:p14="http://schemas.microsoft.com/office/powerpoint/2010/main" val="411344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901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1449388" y="2251075"/>
            <a:ext cx="5089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chemeClr val="bg1"/>
                </a:solidFill>
                <a:effectLst/>
                <a:uLnTx/>
                <a:uFillTx/>
                <a:latin typeface="Gill Sans MT" panose="020B0502020104020203" pitchFamily="34" charset="0"/>
                <a:ea typeface="ＭＳ Ｐゴシック" panose="020B0600070205080204" pitchFamily="34" charset="-128"/>
              </a:rPr>
              <a:t>PRESENTATION TITLE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chemeClr val="bg1"/>
              </a:solidFill>
              <a:effectLst/>
              <a:uLnTx/>
              <a:uFillTx/>
              <a:latin typeface="Gill Sans" charset="0"/>
              <a:ea typeface="ＭＳ Ｐゴシック" panose="020B060007020508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Presented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Name Surname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Directorate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Date</a:t>
            </a:r>
          </a:p>
        </p:txBody>
      </p:sp>
      <p:pic>
        <p:nvPicPr>
          <p:cNvPr id="15363"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646485" y="1529142"/>
            <a:ext cx="6376027" cy="1067552"/>
          </a:xfrm>
          <a:prstGeom prst="rect">
            <a:avLst/>
          </a:prstGeom>
        </p:spPr>
        <p:txBody>
          <a:bodyPr/>
          <a:lstStyle>
            <a:lvl1pPr algn="ctr" defTabSz="457189"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89" algn="ctr" defTabSz="457189" rtl="0" fontAlgn="base">
              <a:spcBef>
                <a:spcPct val="0"/>
              </a:spcBef>
              <a:spcAft>
                <a:spcPct val="0"/>
              </a:spcAft>
              <a:defRPr sz="4400">
                <a:solidFill>
                  <a:schemeClr val="tx1"/>
                </a:solidFill>
                <a:latin typeface="Calibri" pitchFamily="34" charset="0"/>
              </a:defRPr>
            </a:lvl6pPr>
            <a:lvl7pPr marL="914377" algn="ctr" defTabSz="457189" rtl="0" fontAlgn="base">
              <a:spcBef>
                <a:spcPct val="0"/>
              </a:spcBef>
              <a:spcAft>
                <a:spcPct val="0"/>
              </a:spcAft>
              <a:defRPr sz="4400">
                <a:solidFill>
                  <a:schemeClr val="tx1"/>
                </a:solidFill>
                <a:latin typeface="Calibri" pitchFamily="34" charset="0"/>
              </a:defRPr>
            </a:lvl7pPr>
            <a:lvl8pPr marL="1371566" algn="ctr" defTabSz="457189" rtl="0" fontAlgn="base">
              <a:spcBef>
                <a:spcPct val="0"/>
              </a:spcBef>
              <a:spcAft>
                <a:spcPct val="0"/>
              </a:spcAft>
              <a:defRPr sz="4400">
                <a:solidFill>
                  <a:schemeClr val="tx1"/>
                </a:solidFill>
                <a:latin typeface="Calibri" pitchFamily="34" charset="0"/>
              </a:defRPr>
            </a:lvl8pPr>
            <a:lvl9pPr marL="1828754" algn="ctr" defTabSz="457189" rtl="0" fontAlgn="base">
              <a:spcBef>
                <a:spcPct val="0"/>
              </a:spcBef>
              <a:spcAft>
                <a:spcPct val="0"/>
              </a:spcAft>
              <a:defRPr sz="4400">
                <a:solidFill>
                  <a:schemeClr val="tx1"/>
                </a:solidFill>
                <a:latin typeface="Calibri" pitchFamily="34" charset="0"/>
              </a:defRPr>
            </a:lvl9pPr>
          </a:lstStyle>
          <a:p>
            <a:r>
              <a:rPr lang="en-ZA" sz="2800" b="1" dirty="0">
                <a:latin typeface="Arial" panose="020B0604020202020204" pitchFamily="34" charset="0"/>
                <a:cs typeface="Arial" panose="020B0604020202020204" pitchFamily="34" charset="0"/>
              </a:rPr>
              <a:t>WP 11004: PSC MEETING 3, </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13 FEBRUARY 2018</a:t>
            </a:r>
            <a:br>
              <a:rPr lang="en-ZA" sz="3200" dirty="0">
                <a:latin typeface="Arial" panose="020B0604020202020204" pitchFamily="34" charset="0"/>
                <a:cs typeface="Arial" panose="020B0604020202020204" pitchFamily="34" charset="0"/>
              </a:rPr>
            </a:br>
            <a:br>
              <a:rPr lang="en-ZA" sz="3200"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2483599" y="2539254"/>
            <a:ext cx="6773164" cy="2979641"/>
          </a:xfrm>
          <a:prstGeom prst="rect">
            <a:avLst/>
          </a:prstGeom>
        </p:spPr>
        <p:txBody>
          <a:bodyPr/>
          <a:lst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3000" b="1" dirty="0">
                <a:solidFill>
                  <a:schemeClr val="bg1"/>
                </a:solidFill>
                <a:latin typeface="Arial" panose="020B0604020202020204" pitchFamily="34" charset="0"/>
                <a:cs typeface="Arial" panose="020B0604020202020204" pitchFamily="34" charset="0"/>
              </a:rPr>
              <a:t>DETERMINATION OF WATER RESOURCE CLASSES AND RESOURCE QUALITY OBJECTIVES FOR THE WATER RESOURCES IN THE MZIMVUBU CATCHMENT:</a:t>
            </a:r>
          </a:p>
          <a:p>
            <a:pPr marL="0" indent="0" algn="ctr">
              <a:buNone/>
            </a:pPr>
            <a:r>
              <a:rPr lang="en-US" sz="3000" b="1" dirty="0">
                <a:latin typeface="Arial" panose="020B0604020202020204" pitchFamily="34" charset="0"/>
                <a:cs typeface="Arial" panose="020B0604020202020204" pitchFamily="34" charset="0"/>
              </a:rPr>
              <a:t>CLASSES AND CATCHMENT CONFIGURATION</a:t>
            </a:r>
            <a:endParaRPr lang="en-ZA" sz="30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55" y="1348836"/>
            <a:ext cx="1934292" cy="1450719"/>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saturation sat="115000"/>
                    </a14:imgEffect>
                  </a14:imgLayer>
                </a14:imgProps>
              </a:ext>
              <a:ext uri="{28A0092B-C50C-407E-A947-70E740481C1C}">
                <a14:useLocalDpi xmlns:a14="http://schemas.microsoft.com/office/drawing/2010/main" val="0"/>
              </a:ext>
            </a:extLst>
          </a:blip>
          <a:stretch>
            <a:fillRect/>
          </a:stretch>
        </p:blipFill>
        <p:spPr>
          <a:xfrm>
            <a:off x="155164" y="3027064"/>
            <a:ext cx="2276713" cy="1707535"/>
          </a:xfrm>
          <a:prstGeom prst="rect">
            <a:avLst/>
          </a:prstGeom>
        </p:spPr>
      </p:pic>
      <p:pic>
        <p:nvPicPr>
          <p:cNvPr id="11" name="Picture 4" descr="20160921_1253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64" y="4946974"/>
            <a:ext cx="2276713" cy="11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35658" y="5894909"/>
            <a:ext cx="5240625" cy="461665"/>
          </a:xfrm>
          <a:prstGeom prst="rect">
            <a:avLst/>
          </a:prstGeom>
          <a:noFill/>
        </p:spPr>
        <p:txBody>
          <a:bodyPr wrap="square" rtlCol="0">
            <a:spAutoFit/>
          </a:bodyPr>
          <a:lstStyle/>
          <a:p>
            <a:r>
              <a:rPr lang="en-ZA" sz="2400" b="1" u="sng" dirty="0">
                <a:solidFill>
                  <a:srgbClr val="FFFF00"/>
                </a:solidFill>
                <a:latin typeface="Arial" panose="020B0604020202020204" pitchFamily="34" charset="0"/>
                <a:cs typeface="Arial" panose="020B0604020202020204" pitchFamily="34" charset="0"/>
              </a:rPr>
              <a:t>Patsy Scherman </a:t>
            </a:r>
            <a:r>
              <a:rPr lang="en-ZA" sz="2400" b="1" dirty="0">
                <a:solidFill>
                  <a:srgbClr val="FFFF00"/>
                </a:solidFill>
                <a:latin typeface="Arial" panose="020B0604020202020204" pitchFamily="34" charset="0"/>
                <a:cs typeface="Arial" panose="020B0604020202020204" pitchFamily="34" charset="0"/>
              </a:rPr>
              <a:t>and Delana Louw</a:t>
            </a:r>
          </a:p>
        </p:txBody>
      </p:sp>
    </p:spTree>
    <p:extLst>
      <p:ext uri="{BB962C8B-B14F-4D97-AF65-F5344CB8AC3E}">
        <p14:creationId xmlns:p14="http://schemas.microsoft.com/office/powerpoint/2010/main" val="259201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13D67D77-2013-43F8-A47F-8435AE857B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3481"/>
          </a:xfrm>
          <a:prstGeom prst="rect">
            <a:avLst/>
          </a:prstGeom>
        </p:spPr>
      </p:pic>
      <p:sp>
        <p:nvSpPr>
          <p:cNvPr id="2" name="Title 1">
            <a:extLst>
              <a:ext uri="{FF2B5EF4-FFF2-40B4-BE49-F238E27FC236}">
                <a16:creationId xmlns:a16="http://schemas.microsoft.com/office/drawing/2014/main" id="{10B69591-8766-4A95-A40E-7B4CA351B33F}"/>
              </a:ext>
            </a:extLst>
          </p:cNvPr>
          <p:cNvSpPr>
            <a:spLocks noGrp="1"/>
          </p:cNvSpPr>
          <p:nvPr>
            <p:ph type="title"/>
          </p:nvPr>
        </p:nvSpPr>
        <p:spPr>
          <a:xfrm>
            <a:off x="-1182215" y="198740"/>
            <a:ext cx="6949440" cy="575754"/>
          </a:xfrm>
        </p:spPr>
        <p:txBody>
          <a:bodyPr/>
          <a:lstStyle/>
          <a:p>
            <a:r>
              <a:rPr lang="en-ZA" sz="3200" b="1" dirty="0">
                <a:solidFill>
                  <a:srgbClr val="FF0000"/>
                </a:solidFill>
                <a:latin typeface="Arial" panose="020B0604020202020204" pitchFamily="34" charset="0"/>
                <a:cs typeface="Arial" panose="020B0604020202020204" pitchFamily="34" charset="0"/>
              </a:rPr>
              <a:t>DRAFT WRC: IUA T31</a:t>
            </a:r>
          </a:p>
        </p:txBody>
      </p:sp>
      <p:pic>
        <p:nvPicPr>
          <p:cNvPr id="7" name="Content Placeholder 6">
            <a:extLst>
              <a:ext uri="{FF2B5EF4-FFF2-40B4-BE49-F238E27FC236}">
                <a16:creationId xmlns:a16="http://schemas.microsoft.com/office/drawing/2014/main" id="{B3AAD162-A687-4933-905D-F513EE07D850}"/>
              </a:ext>
            </a:extLst>
          </p:cNvPr>
          <p:cNvPicPr>
            <a:picLocks noGrp="1" noChangeAspect="1"/>
          </p:cNvPicPr>
          <p:nvPr>
            <p:ph idx="1"/>
          </p:nvPr>
        </p:nvPicPr>
        <p:blipFill>
          <a:blip r:embed="rId3"/>
          <a:stretch>
            <a:fillRect/>
          </a:stretch>
        </p:blipFill>
        <p:spPr>
          <a:xfrm>
            <a:off x="186431" y="871995"/>
            <a:ext cx="2814222" cy="1088702"/>
          </a:xfrm>
          <a:prstGeom prst="rect">
            <a:avLst/>
          </a:prstGeom>
        </p:spPr>
      </p:pic>
      <p:sp>
        <p:nvSpPr>
          <p:cNvPr id="9" name="TextBox 8">
            <a:extLst>
              <a:ext uri="{FF2B5EF4-FFF2-40B4-BE49-F238E27FC236}">
                <a16:creationId xmlns:a16="http://schemas.microsoft.com/office/drawing/2014/main" id="{45B07DD7-1E94-4955-AC78-8149727F1313}"/>
              </a:ext>
            </a:extLst>
          </p:cNvPr>
          <p:cNvSpPr txBox="1"/>
          <p:nvPr/>
        </p:nvSpPr>
        <p:spPr>
          <a:xfrm>
            <a:off x="334402" y="3620577"/>
            <a:ext cx="3118104" cy="1477328"/>
          </a:xfrm>
          <a:prstGeom prst="rect">
            <a:avLst/>
          </a:prstGeom>
          <a:solidFill>
            <a:schemeClr val="bg1"/>
          </a:solidFill>
          <a:ln w="3175">
            <a:solidFill>
              <a:schemeClr val="tx1"/>
            </a:solidFill>
          </a:ln>
        </p:spPr>
        <p:txBody>
          <a:bodyPr wrap="square" rtlCol="0">
            <a:spAutoFit/>
          </a:bodyPr>
          <a:lstStyle/>
          <a:p>
            <a:r>
              <a:rPr lang="en-ZA" dirty="0"/>
              <a:t>T31-17: C </a:t>
            </a:r>
            <a:r>
              <a:rPr lang="en-ZA" dirty="0">
                <a:sym typeface="Wingdings" panose="05000000000000000000" pitchFamily="2" charset="2"/>
              </a:rPr>
              <a:t> B/C</a:t>
            </a:r>
          </a:p>
          <a:p>
            <a:r>
              <a:rPr lang="en-ZA" dirty="0"/>
              <a:t>Possible sewage treatment required. Erosion control and improved agricultural practices. Alien vegetation removal.</a:t>
            </a:r>
          </a:p>
        </p:txBody>
      </p:sp>
      <p:sp>
        <p:nvSpPr>
          <p:cNvPr id="10" name="TextBox 9">
            <a:extLst>
              <a:ext uri="{FF2B5EF4-FFF2-40B4-BE49-F238E27FC236}">
                <a16:creationId xmlns:a16="http://schemas.microsoft.com/office/drawing/2014/main" id="{2D8CFBD8-AF3F-4837-AE08-66E3AD29E3DD}"/>
              </a:ext>
            </a:extLst>
          </p:cNvPr>
          <p:cNvSpPr txBox="1"/>
          <p:nvPr/>
        </p:nvSpPr>
        <p:spPr>
          <a:xfrm>
            <a:off x="6131052" y="4098068"/>
            <a:ext cx="2817639" cy="1754326"/>
          </a:xfrm>
          <a:prstGeom prst="rect">
            <a:avLst/>
          </a:prstGeom>
          <a:solidFill>
            <a:schemeClr val="bg1"/>
          </a:solidFill>
          <a:ln w="3175">
            <a:solidFill>
              <a:schemeClr val="tx1"/>
            </a:solidFill>
          </a:ln>
        </p:spPr>
        <p:txBody>
          <a:bodyPr wrap="square" rtlCol="0">
            <a:spAutoFit/>
          </a:bodyPr>
          <a:lstStyle/>
          <a:p>
            <a:r>
              <a:rPr lang="en-ZA" dirty="0"/>
              <a:t>T31-18, </a:t>
            </a:r>
            <a:r>
              <a:rPr lang="en-ZA" dirty="0" err="1"/>
              <a:t>Mkemane</a:t>
            </a:r>
            <a:r>
              <a:rPr lang="en-ZA" dirty="0"/>
              <a:t> River: C/D </a:t>
            </a:r>
            <a:r>
              <a:rPr lang="en-ZA" dirty="0">
                <a:sym typeface="Wingdings" panose="05000000000000000000" pitchFamily="2" charset="2"/>
              </a:rPr>
              <a:t> B/C.</a:t>
            </a:r>
          </a:p>
          <a:p>
            <a:r>
              <a:rPr lang="en-ZA" dirty="0"/>
              <a:t>Water quality improvement required in terms of sedimentation, i.e. erosion control.</a:t>
            </a:r>
          </a:p>
        </p:txBody>
      </p:sp>
      <p:sp>
        <p:nvSpPr>
          <p:cNvPr id="8" name="Arrow: Down 7">
            <a:extLst>
              <a:ext uri="{FF2B5EF4-FFF2-40B4-BE49-F238E27FC236}">
                <a16:creationId xmlns:a16="http://schemas.microsoft.com/office/drawing/2014/main" id="{CBA65AF0-EECF-4AE6-8F6F-61DBE7710750}"/>
              </a:ext>
            </a:extLst>
          </p:cNvPr>
          <p:cNvSpPr>
            <a:spLocks noChangeAspect="1"/>
          </p:cNvSpPr>
          <p:nvPr/>
        </p:nvSpPr>
        <p:spPr>
          <a:xfrm rot="5340000" flipH="1">
            <a:off x="5253062" y="4439500"/>
            <a:ext cx="457199" cy="1371044"/>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11" name="Arrow: Down 10">
            <a:extLst>
              <a:ext uri="{FF2B5EF4-FFF2-40B4-BE49-F238E27FC236}">
                <a16:creationId xmlns:a16="http://schemas.microsoft.com/office/drawing/2014/main" id="{CE9A91E6-A4CD-48A5-9B68-9B6D4BF66822}"/>
              </a:ext>
            </a:extLst>
          </p:cNvPr>
          <p:cNvSpPr>
            <a:spLocks noChangeAspect="1"/>
          </p:cNvSpPr>
          <p:nvPr/>
        </p:nvSpPr>
        <p:spPr>
          <a:xfrm rot="5580000" flipV="1">
            <a:off x="3442626" y="4507856"/>
            <a:ext cx="457199" cy="651870"/>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7691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very high confidence">
            <a:extLst>
              <a:ext uri="{FF2B5EF4-FFF2-40B4-BE49-F238E27FC236}">
                <a16:creationId xmlns:a16="http://schemas.microsoft.com/office/drawing/2014/main" id="{F70A64EB-84D8-45E3-8093-E0E2A074D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7039" y="0"/>
            <a:ext cx="5089922" cy="6858000"/>
          </a:xfrm>
          <a:prstGeom prst="rect">
            <a:avLst/>
          </a:prstGeom>
        </p:spPr>
      </p:pic>
      <p:sp>
        <p:nvSpPr>
          <p:cNvPr id="2" name="Title 1">
            <a:extLst>
              <a:ext uri="{FF2B5EF4-FFF2-40B4-BE49-F238E27FC236}">
                <a16:creationId xmlns:a16="http://schemas.microsoft.com/office/drawing/2014/main" id="{10B69591-8766-4A95-A40E-7B4CA351B33F}"/>
              </a:ext>
            </a:extLst>
          </p:cNvPr>
          <p:cNvSpPr>
            <a:spLocks noGrp="1"/>
          </p:cNvSpPr>
          <p:nvPr>
            <p:ph type="title"/>
          </p:nvPr>
        </p:nvSpPr>
        <p:spPr>
          <a:xfrm>
            <a:off x="-1050228" y="5822738"/>
            <a:ext cx="6949440" cy="575754"/>
          </a:xfrm>
        </p:spPr>
        <p:txBody>
          <a:bodyPr/>
          <a:lstStyle/>
          <a:p>
            <a:r>
              <a:rPr lang="en-ZA" sz="3200" b="1" dirty="0">
                <a:solidFill>
                  <a:srgbClr val="FF0000"/>
                </a:solidFill>
                <a:latin typeface="Arial" panose="020B0604020202020204" pitchFamily="34" charset="0"/>
                <a:cs typeface="Arial" panose="020B0604020202020204" pitchFamily="34" charset="0"/>
              </a:rPr>
              <a:t>DRAFT WRC: IUA T32_a</a:t>
            </a:r>
          </a:p>
        </p:txBody>
      </p:sp>
      <p:sp>
        <p:nvSpPr>
          <p:cNvPr id="9" name="TextBox 8">
            <a:extLst>
              <a:ext uri="{FF2B5EF4-FFF2-40B4-BE49-F238E27FC236}">
                <a16:creationId xmlns:a16="http://schemas.microsoft.com/office/drawing/2014/main" id="{FAFC0EB8-623A-494F-BFB1-98986AD9DBF4}"/>
              </a:ext>
            </a:extLst>
          </p:cNvPr>
          <p:cNvSpPr txBox="1"/>
          <p:nvPr/>
        </p:nvSpPr>
        <p:spPr>
          <a:xfrm>
            <a:off x="5857598" y="3720722"/>
            <a:ext cx="2799129" cy="923330"/>
          </a:xfrm>
          <a:prstGeom prst="rect">
            <a:avLst/>
          </a:prstGeom>
          <a:solidFill>
            <a:schemeClr val="bg1"/>
          </a:solidFill>
          <a:ln w="3175">
            <a:solidFill>
              <a:schemeClr val="tx1"/>
            </a:solidFill>
          </a:ln>
        </p:spPr>
        <p:txBody>
          <a:bodyPr wrap="square" rtlCol="0">
            <a:spAutoFit/>
          </a:bodyPr>
          <a:lstStyle/>
          <a:p>
            <a:r>
              <a:rPr lang="en-ZA" dirty="0"/>
              <a:t>T32-4, Mill Stream: C </a:t>
            </a:r>
            <a:r>
              <a:rPr lang="en-ZA" dirty="0">
                <a:sym typeface="Wingdings" panose="05000000000000000000" pitchFamily="2" charset="2"/>
              </a:rPr>
              <a:t> B/C</a:t>
            </a:r>
          </a:p>
          <a:p>
            <a:r>
              <a:rPr lang="en-ZA" dirty="0"/>
              <a:t>Combination of flow and non-flow impacts.</a:t>
            </a:r>
          </a:p>
        </p:txBody>
      </p:sp>
      <p:pic>
        <p:nvPicPr>
          <p:cNvPr id="10" name="Content Placeholder 6">
            <a:extLst>
              <a:ext uri="{FF2B5EF4-FFF2-40B4-BE49-F238E27FC236}">
                <a16:creationId xmlns:a16="http://schemas.microsoft.com/office/drawing/2014/main" id="{A10ED21E-8C2E-4EDA-8D77-1E8CDCE96FF4}"/>
              </a:ext>
            </a:extLst>
          </p:cNvPr>
          <p:cNvPicPr>
            <a:picLocks noGrp="1" noChangeAspect="1"/>
          </p:cNvPicPr>
          <p:nvPr>
            <p:ph idx="1"/>
          </p:nvPr>
        </p:nvPicPr>
        <p:blipFill>
          <a:blip r:embed="rId3"/>
          <a:stretch>
            <a:fillRect/>
          </a:stretch>
        </p:blipFill>
        <p:spPr>
          <a:xfrm>
            <a:off x="6133625" y="306444"/>
            <a:ext cx="2915384" cy="1200330"/>
          </a:xfrm>
          <a:prstGeom prst="rect">
            <a:avLst/>
          </a:prstGeom>
        </p:spPr>
      </p:pic>
      <p:sp>
        <p:nvSpPr>
          <p:cNvPr id="11" name="TextBox 10">
            <a:extLst>
              <a:ext uri="{FF2B5EF4-FFF2-40B4-BE49-F238E27FC236}">
                <a16:creationId xmlns:a16="http://schemas.microsoft.com/office/drawing/2014/main" id="{1063E3B4-A757-4132-B551-634E2FB33475}"/>
              </a:ext>
            </a:extLst>
          </p:cNvPr>
          <p:cNvSpPr txBox="1"/>
          <p:nvPr/>
        </p:nvSpPr>
        <p:spPr>
          <a:xfrm>
            <a:off x="94991" y="199698"/>
            <a:ext cx="3276192" cy="1200329"/>
          </a:xfrm>
          <a:prstGeom prst="rect">
            <a:avLst/>
          </a:prstGeom>
          <a:solidFill>
            <a:schemeClr val="bg1"/>
          </a:solidFill>
          <a:ln w="3175">
            <a:solidFill>
              <a:schemeClr val="tx1"/>
            </a:solidFill>
          </a:ln>
        </p:spPr>
        <p:txBody>
          <a:bodyPr wrap="square" rtlCol="0">
            <a:spAutoFit/>
          </a:bodyPr>
          <a:lstStyle/>
          <a:p>
            <a:r>
              <a:rPr lang="en-ZA" dirty="0"/>
              <a:t>T32-1, </a:t>
            </a:r>
            <a:r>
              <a:rPr lang="en-ZA" dirty="0" err="1"/>
              <a:t>Mzintlava</a:t>
            </a:r>
            <a:r>
              <a:rPr lang="en-ZA" dirty="0"/>
              <a:t> River: C </a:t>
            </a:r>
            <a:r>
              <a:rPr lang="en-ZA" dirty="0">
                <a:sym typeface="Wingdings" panose="05000000000000000000" pitchFamily="2" charset="2"/>
              </a:rPr>
              <a:t> B/C</a:t>
            </a:r>
          </a:p>
          <a:p>
            <a:r>
              <a:rPr lang="en-ZA" dirty="0"/>
              <a:t>Flow only needs to improve as it relates to sensitivity. Control and management of dams.</a:t>
            </a:r>
          </a:p>
        </p:txBody>
      </p:sp>
      <p:sp>
        <p:nvSpPr>
          <p:cNvPr id="12" name="TextBox 11">
            <a:extLst>
              <a:ext uri="{FF2B5EF4-FFF2-40B4-BE49-F238E27FC236}">
                <a16:creationId xmlns:a16="http://schemas.microsoft.com/office/drawing/2014/main" id="{23FCBCF0-4B34-44E8-AD44-609ED9A1FE45}"/>
              </a:ext>
            </a:extLst>
          </p:cNvPr>
          <p:cNvSpPr txBox="1"/>
          <p:nvPr/>
        </p:nvSpPr>
        <p:spPr>
          <a:xfrm>
            <a:off x="94991" y="2142799"/>
            <a:ext cx="2799129" cy="1754326"/>
          </a:xfrm>
          <a:prstGeom prst="rect">
            <a:avLst/>
          </a:prstGeom>
          <a:solidFill>
            <a:schemeClr val="bg1"/>
          </a:solidFill>
          <a:ln w="3175">
            <a:solidFill>
              <a:schemeClr val="tx1"/>
            </a:solidFill>
          </a:ln>
        </p:spPr>
        <p:txBody>
          <a:bodyPr wrap="square" rtlCol="0">
            <a:spAutoFit/>
          </a:bodyPr>
          <a:lstStyle/>
          <a:p>
            <a:r>
              <a:rPr lang="en-ZA" dirty="0"/>
              <a:t>T32-3: C </a:t>
            </a:r>
            <a:r>
              <a:rPr lang="en-ZA" dirty="0">
                <a:sym typeface="Wingdings" panose="05000000000000000000" pitchFamily="2" charset="2"/>
              </a:rPr>
              <a:t> B/C</a:t>
            </a:r>
          </a:p>
          <a:p>
            <a:r>
              <a:rPr lang="en-ZA" dirty="0"/>
              <a:t>Flow only needs to improve as it relates to sensitivity. Control of, amongst others, pivot irrigation, to supply EWR.</a:t>
            </a:r>
          </a:p>
        </p:txBody>
      </p:sp>
      <p:sp>
        <p:nvSpPr>
          <p:cNvPr id="13" name="Arrow: Down 12">
            <a:extLst>
              <a:ext uri="{FF2B5EF4-FFF2-40B4-BE49-F238E27FC236}">
                <a16:creationId xmlns:a16="http://schemas.microsoft.com/office/drawing/2014/main" id="{3BF01B6E-735D-4A34-8FAC-E5030BE3F581}"/>
              </a:ext>
            </a:extLst>
          </p:cNvPr>
          <p:cNvSpPr>
            <a:spLocks noChangeAspect="1"/>
          </p:cNvSpPr>
          <p:nvPr/>
        </p:nvSpPr>
        <p:spPr>
          <a:xfrm rot="4680000" flipH="1">
            <a:off x="5206715" y="3912046"/>
            <a:ext cx="457199" cy="909892"/>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14" name="Arrow: Down 13">
            <a:extLst>
              <a:ext uri="{FF2B5EF4-FFF2-40B4-BE49-F238E27FC236}">
                <a16:creationId xmlns:a16="http://schemas.microsoft.com/office/drawing/2014/main" id="{5A2C42CB-7BEE-4CB7-AF06-A11A99170095}"/>
              </a:ext>
            </a:extLst>
          </p:cNvPr>
          <p:cNvSpPr>
            <a:spLocks noChangeAspect="1"/>
          </p:cNvSpPr>
          <p:nvPr/>
        </p:nvSpPr>
        <p:spPr>
          <a:xfrm rot="16860000">
            <a:off x="2990879" y="2505803"/>
            <a:ext cx="457199" cy="919187"/>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p>
        </p:txBody>
      </p:sp>
      <p:sp>
        <p:nvSpPr>
          <p:cNvPr id="15" name="Arrow: Down 14">
            <a:extLst>
              <a:ext uri="{FF2B5EF4-FFF2-40B4-BE49-F238E27FC236}">
                <a16:creationId xmlns:a16="http://schemas.microsoft.com/office/drawing/2014/main" id="{EF80BB31-3FBD-4E73-8996-6F1BF4C9520F}"/>
              </a:ext>
            </a:extLst>
          </p:cNvPr>
          <p:cNvSpPr>
            <a:spLocks noChangeAspect="1"/>
          </p:cNvSpPr>
          <p:nvPr/>
        </p:nvSpPr>
        <p:spPr>
          <a:xfrm rot="5700000" flipV="1">
            <a:off x="3228374" y="847846"/>
            <a:ext cx="454379" cy="359173"/>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442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 map&#10;&#10;Description generated with very high confidence">
            <a:extLst>
              <a:ext uri="{FF2B5EF4-FFF2-40B4-BE49-F238E27FC236}">
                <a16:creationId xmlns:a16="http://schemas.microsoft.com/office/drawing/2014/main" id="{27BF9948-5C19-4BE7-B7A3-2C37150A82D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8503" y="101285"/>
            <a:ext cx="4137882" cy="6655430"/>
          </a:xfrm>
        </p:spPr>
      </p:pic>
      <p:sp>
        <p:nvSpPr>
          <p:cNvPr id="2" name="Title 1">
            <a:extLst>
              <a:ext uri="{FF2B5EF4-FFF2-40B4-BE49-F238E27FC236}">
                <a16:creationId xmlns:a16="http://schemas.microsoft.com/office/drawing/2014/main" id="{10B69591-8766-4A95-A40E-7B4CA351B33F}"/>
              </a:ext>
            </a:extLst>
          </p:cNvPr>
          <p:cNvSpPr>
            <a:spLocks noGrp="1"/>
          </p:cNvSpPr>
          <p:nvPr>
            <p:ph type="title"/>
          </p:nvPr>
        </p:nvSpPr>
        <p:spPr>
          <a:xfrm>
            <a:off x="71271" y="6234523"/>
            <a:ext cx="4980373" cy="575754"/>
          </a:xfrm>
          <a:solidFill>
            <a:schemeClr val="bg1"/>
          </a:solidFill>
        </p:spPr>
        <p:txBody>
          <a:bodyPr/>
          <a:lstStyle/>
          <a:p>
            <a:r>
              <a:rPr lang="en-ZA" sz="3200" b="1" dirty="0">
                <a:solidFill>
                  <a:srgbClr val="FF0000"/>
                </a:solidFill>
                <a:latin typeface="Arial" panose="020B0604020202020204" pitchFamily="34" charset="0"/>
                <a:cs typeface="Arial" panose="020B0604020202020204" pitchFamily="34" charset="0"/>
              </a:rPr>
              <a:t>DRAFT WRC: IUA T32_b</a:t>
            </a:r>
          </a:p>
        </p:txBody>
      </p:sp>
      <p:sp>
        <p:nvSpPr>
          <p:cNvPr id="7" name="TextBox 6">
            <a:extLst>
              <a:ext uri="{FF2B5EF4-FFF2-40B4-BE49-F238E27FC236}">
                <a16:creationId xmlns:a16="http://schemas.microsoft.com/office/drawing/2014/main" id="{0BE6FE1D-B227-416D-A6CD-48817B61AE7C}"/>
              </a:ext>
            </a:extLst>
          </p:cNvPr>
          <p:cNvSpPr txBox="1"/>
          <p:nvPr/>
        </p:nvSpPr>
        <p:spPr>
          <a:xfrm>
            <a:off x="575113" y="2787654"/>
            <a:ext cx="3414672" cy="1200329"/>
          </a:xfrm>
          <a:prstGeom prst="rect">
            <a:avLst/>
          </a:prstGeom>
          <a:solidFill>
            <a:schemeClr val="bg1"/>
          </a:solidFill>
          <a:ln w="3175">
            <a:solidFill>
              <a:schemeClr val="tx1"/>
            </a:solidFill>
          </a:ln>
        </p:spPr>
        <p:txBody>
          <a:bodyPr wrap="square" rtlCol="0">
            <a:spAutoFit/>
          </a:bodyPr>
          <a:lstStyle/>
          <a:p>
            <a:r>
              <a:rPr lang="en-ZA" dirty="0"/>
              <a:t>T32-11, </a:t>
            </a:r>
            <a:r>
              <a:rPr lang="en-ZA" dirty="0" err="1"/>
              <a:t>Mzintlava</a:t>
            </a:r>
            <a:r>
              <a:rPr lang="en-ZA" dirty="0"/>
              <a:t> River: C/D </a:t>
            </a:r>
            <a:r>
              <a:rPr lang="en-ZA" dirty="0">
                <a:sym typeface="Wingdings" panose="05000000000000000000" pitchFamily="2" charset="2"/>
              </a:rPr>
              <a:t> C.</a:t>
            </a:r>
          </a:p>
          <a:p>
            <a:r>
              <a:rPr lang="en-ZA" dirty="0"/>
              <a:t>Erosion control and improved agricultural practices. Alien vegetation removal.</a:t>
            </a:r>
          </a:p>
        </p:txBody>
      </p:sp>
      <p:sp>
        <p:nvSpPr>
          <p:cNvPr id="8" name="TextBox 7">
            <a:extLst>
              <a:ext uri="{FF2B5EF4-FFF2-40B4-BE49-F238E27FC236}">
                <a16:creationId xmlns:a16="http://schemas.microsoft.com/office/drawing/2014/main" id="{315F75F7-C5BB-465F-918A-347E6F15BBA2}"/>
              </a:ext>
            </a:extLst>
          </p:cNvPr>
          <p:cNvSpPr txBox="1"/>
          <p:nvPr/>
        </p:nvSpPr>
        <p:spPr>
          <a:xfrm>
            <a:off x="6324039" y="3045935"/>
            <a:ext cx="2758898" cy="1200329"/>
          </a:xfrm>
          <a:prstGeom prst="rect">
            <a:avLst/>
          </a:prstGeom>
          <a:solidFill>
            <a:schemeClr val="bg1"/>
          </a:solidFill>
          <a:ln w="3175">
            <a:solidFill>
              <a:schemeClr val="tx1"/>
            </a:solidFill>
          </a:ln>
        </p:spPr>
        <p:txBody>
          <a:bodyPr wrap="square" rtlCol="0">
            <a:spAutoFit/>
          </a:bodyPr>
          <a:lstStyle/>
          <a:p>
            <a:r>
              <a:rPr lang="en-ZA" dirty="0"/>
              <a:t>T32-12, </a:t>
            </a:r>
            <a:r>
              <a:rPr lang="en-ZA" dirty="0" err="1"/>
              <a:t>Mzintlavana</a:t>
            </a:r>
            <a:r>
              <a:rPr lang="en-ZA" dirty="0"/>
              <a:t> River: B/C </a:t>
            </a:r>
            <a:r>
              <a:rPr lang="en-ZA" dirty="0">
                <a:sym typeface="Wingdings" panose="05000000000000000000" pitchFamily="2" charset="2"/>
              </a:rPr>
              <a:t> B.</a:t>
            </a:r>
          </a:p>
          <a:p>
            <a:r>
              <a:rPr lang="en-ZA" dirty="0"/>
              <a:t>Erosion control. Alien vegetation removal.</a:t>
            </a:r>
          </a:p>
        </p:txBody>
      </p:sp>
      <p:sp>
        <p:nvSpPr>
          <p:cNvPr id="9" name="TextBox 8">
            <a:extLst>
              <a:ext uri="{FF2B5EF4-FFF2-40B4-BE49-F238E27FC236}">
                <a16:creationId xmlns:a16="http://schemas.microsoft.com/office/drawing/2014/main" id="{EA2AAA2A-00FC-4C31-A6B1-6446084ED4ED}"/>
              </a:ext>
            </a:extLst>
          </p:cNvPr>
          <p:cNvSpPr txBox="1"/>
          <p:nvPr/>
        </p:nvSpPr>
        <p:spPr>
          <a:xfrm>
            <a:off x="4838176" y="5087756"/>
            <a:ext cx="3614520" cy="1200329"/>
          </a:xfrm>
          <a:prstGeom prst="rect">
            <a:avLst/>
          </a:prstGeom>
          <a:solidFill>
            <a:schemeClr val="bg1"/>
          </a:solidFill>
          <a:ln w="3175">
            <a:solidFill>
              <a:schemeClr val="tx1"/>
            </a:solidFill>
          </a:ln>
        </p:spPr>
        <p:txBody>
          <a:bodyPr wrap="square" rtlCol="0">
            <a:spAutoFit/>
          </a:bodyPr>
          <a:lstStyle/>
          <a:p>
            <a:r>
              <a:rPr lang="en-ZA" dirty="0"/>
              <a:t>T32-13, </a:t>
            </a:r>
            <a:r>
              <a:rPr lang="en-ZA" dirty="0" err="1"/>
              <a:t>Mzintlava</a:t>
            </a:r>
            <a:r>
              <a:rPr lang="en-ZA" dirty="0"/>
              <a:t> River: C </a:t>
            </a:r>
            <a:r>
              <a:rPr lang="en-ZA" dirty="0">
                <a:sym typeface="Wingdings" panose="05000000000000000000" pitchFamily="2" charset="2"/>
              </a:rPr>
              <a:t> B</a:t>
            </a:r>
          </a:p>
          <a:p>
            <a:r>
              <a:rPr lang="en-ZA" dirty="0"/>
              <a:t>Improve riparian continuity by improving riparian buffer zone (floodplain agriculture).</a:t>
            </a:r>
          </a:p>
        </p:txBody>
      </p:sp>
      <p:graphicFrame>
        <p:nvGraphicFramePr>
          <p:cNvPr id="10" name="Table 9">
            <a:extLst>
              <a:ext uri="{FF2B5EF4-FFF2-40B4-BE49-F238E27FC236}">
                <a16:creationId xmlns:a16="http://schemas.microsoft.com/office/drawing/2014/main" id="{B2CFA48D-55AC-4A96-8219-932272E34E0C}"/>
              </a:ext>
            </a:extLst>
          </p:cNvPr>
          <p:cNvGraphicFramePr>
            <a:graphicFrameLocks noGrp="1"/>
          </p:cNvGraphicFramePr>
          <p:nvPr>
            <p:extLst>
              <p:ext uri="{D42A27DB-BD31-4B8C-83A1-F6EECF244321}">
                <p14:modId xmlns:p14="http://schemas.microsoft.com/office/powerpoint/2010/main" val="3205642622"/>
              </p:ext>
            </p:extLst>
          </p:nvPr>
        </p:nvGraphicFramePr>
        <p:xfrm>
          <a:off x="277632" y="397129"/>
          <a:ext cx="2283825" cy="1515600"/>
        </p:xfrm>
        <a:graphic>
          <a:graphicData uri="http://schemas.openxmlformats.org/drawingml/2006/table">
            <a:tbl>
              <a:tblPr firstRow="1" bandRow="1">
                <a:tableStyleId>{1FECB4D8-DB02-4DC6-A0A2-4F2EBAE1DC90}</a:tableStyleId>
              </a:tblPr>
              <a:tblGrid>
                <a:gridCol w="2283825">
                  <a:extLst>
                    <a:ext uri="{9D8B030D-6E8A-4147-A177-3AD203B41FA5}">
                      <a16:colId xmlns:a16="http://schemas.microsoft.com/office/drawing/2014/main" val="20000"/>
                    </a:ext>
                  </a:extLst>
                </a:gridCol>
              </a:tblGrid>
              <a:tr h="0">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ZA" dirty="0"/>
                        <a:t>WRC II</a:t>
                      </a:r>
                      <a:endParaRPr lang="en-ZA" b="1" dirty="0">
                        <a:solidFill>
                          <a:schemeClr val="tx1"/>
                        </a:solidFill>
                      </a:endParaRPr>
                    </a:p>
                  </a:txBody>
                  <a:tcPr marL="36000" marR="36000" marT="36000" marB="36000"/>
                </a:tc>
                <a:extLst>
                  <a:ext uri="{0D108BD9-81ED-4DB2-BD59-A6C34878D82A}">
                    <a16:rowId xmlns:a16="http://schemas.microsoft.com/office/drawing/2014/main" val="10000"/>
                  </a:ext>
                </a:extLst>
              </a:tr>
              <a:tr h="370840">
                <a:tc>
                  <a:txBody>
                    <a:bodyPr/>
                    <a:lstStyle/>
                    <a:p>
                      <a:r>
                        <a:rPr lang="en-ZA" baseline="0" dirty="0" err="1"/>
                        <a:t>Sc</a:t>
                      </a:r>
                      <a:r>
                        <a:rPr lang="en-ZA" baseline="0" dirty="0"/>
                        <a:t> 69 results in an overall improvement from WRC III (PES) to WRC II (REC)</a:t>
                      </a:r>
                      <a:endParaRPr lang="en-ZA" dirty="0"/>
                    </a:p>
                  </a:txBody>
                  <a:tcPr marL="36000" marR="36000" marT="36000" marB="36000"/>
                </a:tc>
                <a:extLst>
                  <a:ext uri="{0D108BD9-81ED-4DB2-BD59-A6C34878D82A}">
                    <a16:rowId xmlns:a16="http://schemas.microsoft.com/office/drawing/2014/main" val="10001"/>
                  </a:ext>
                </a:extLst>
              </a:tr>
            </a:tbl>
          </a:graphicData>
        </a:graphic>
      </p:graphicFrame>
      <p:sp>
        <p:nvSpPr>
          <p:cNvPr id="11" name="Arrow: Down 10">
            <a:extLst>
              <a:ext uri="{FF2B5EF4-FFF2-40B4-BE49-F238E27FC236}">
                <a16:creationId xmlns:a16="http://schemas.microsoft.com/office/drawing/2014/main" id="{8F02A87A-FE93-4BAD-8FB0-AB9F30269730}"/>
              </a:ext>
            </a:extLst>
          </p:cNvPr>
          <p:cNvSpPr>
            <a:spLocks noChangeAspect="1"/>
          </p:cNvSpPr>
          <p:nvPr/>
        </p:nvSpPr>
        <p:spPr>
          <a:xfrm rot="16920000" flipH="1" flipV="1">
            <a:off x="5839027" y="3439688"/>
            <a:ext cx="457199" cy="537607"/>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12" name="Arrow: Down 11">
            <a:extLst>
              <a:ext uri="{FF2B5EF4-FFF2-40B4-BE49-F238E27FC236}">
                <a16:creationId xmlns:a16="http://schemas.microsoft.com/office/drawing/2014/main" id="{2EC2A474-2FA6-4EC9-8BD2-1FA01F569737}"/>
              </a:ext>
            </a:extLst>
          </p:cNvPr>
          <p:cNvSpPr>
            <a:spLocks noChangeAspect="1"/>
          </p:cNvSpPr>
          <p:nvPr/>
        </p:nvSpPr>
        <p:spPr>
          <a:xfrm rot="15060000">
            <a:off x="3418391" y="2089327"/>
            <a:ext cx="457199" cy="1001232"/>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79546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generated with high confidence">
            <a:extLst>
              <a:ext uri="{FF2B5EF4-FFF2-40B4-BE49-F238E27FC236}">
                <a16:creationId xmlns:a16="http://schemas.microsoft.com/office/drawing/2014/main" id="{C15B8174-5A16-4585-B233-95BE0669C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72" y="-70576"/>
            <a:ext cx="7183755" cy="6858000"/>
          </a:xfrm>
          <a:prstGeom prst="rect">
            <a:avLst/>
          </a:prstGeom>
        </p:spPr>
      </p:pic>
      <p:sp>
        <p:nvSpPr>
          <p:cNvPr id="2" name="Title 1">
            <a:extLst>
              <a:ext uri="{FF2B5EF4-FFF2-40B4-BE49-F238E27FC236}">
                <a16:creationId xmlns:a16="http://schemas.microsoft.com/office/drawing/2014/main" id="{10B69591-8766-4A95-A40E-7B4CA351B33F}"/>
              </a:ext>
            </a:extLst>
          </p:cNvPr>
          <p:cNvSpPr>
            <a:spLocks noGrp="1"/>
          </p:cNvSpPr>
          <p:nvPr>
            <p:ph type="title"/>
          </p:nvPr>
        </p:nvSpPr>
        <p:spPr>
          <a:xfrm>
            <a:off x="3485248" y="170057"/>
            <a:ext cx="5907024" cy="575754"/>
          </a:xfrm>
        </p:spPr>
        <p:txBody>
          <a:bodyPr/>
          <a:lstStyle/>
          <a:p>
            <a:r>
              <a:rPr lang="en-ZA" sz="3200" b="1" dirty="0">
                <a:solidFill>
                  <a:srgbClr val="FF0000"/>
                </a:solidFill>
                <a:latin typeface="Arial" panose="020B0604020202020204" pitchFamily="34" charset="0"/>
                <a:cs typeface="Arial" panose="020B0604020202020204" pitchFamily="34" charset="0"/>
              </a:rPr>
              <a:t>DRAFT WRC: IUA T33_b</a:t>
            </a:r>
          </a:p>
        </p:txBody>
      </p:sp>
      <p:pic>
        <p:nvPicPr>
          <p:cNvPr id="4" name="Content Placeholder 6">
            <a:extLst>
              <a:ext uri="{FF2B5EF4-FFF2-40B4-BE49-F238E27FC236}">
                <a16:creationId xmlns:a16="http://schemas.microsoft.com/office/drawing/2014/main" id="{E7E34031-B081-4399-847F-371FFA3F86AC}"/>
              </a:ext>
            </a:extLst>
          </p:cNvPr>
          <p:cNvPicPr>
            <a:picLocks noGrp="1" noChangeAspect="1"/>
          </p:cNvPicPr>
          <p:nvPr>
            <p:ph idx="1"/>
          </p:nvPr>
        </p:nvPicPr>
        <p:blipFill>
          <a:blip r:embed="rId3"/>
          <a:stretch>
            <a:fillRect/>
          </a:stretch>
        </p:blipFill>
        <p:spPr>
          <a:xfrm>
            <a:off x="802225" y="4645152"/>
            <a:ext cx="2864300" cy="1108074"/>
          </a:xfrm>
          <a:prstGeom prst="rect">
            <a:avLst/>
          </a:prstGeom>
        </p:spPr>
      </p:pic>
      <p:sp>
        <p:nvSpPr>
          <p:cNvPr id="5" name="TextBox 4">
            <a:extLst>
              <a:ext uri="{FF2B5EF4-FFF2-40B4-BE49-F238E27FC236}">
                <a16:creationId xmlns:a16="http://schemas.microsoft.com/office/drawing/2014/main" id="{198C68A7-B9DF-41C8-B45C-34BDD4F0C08E}"/>
              </a:ext>
            </a:extLst>
          </p:cNvPr>
          <p:cNvSpPr txBox="1"/>
          <p:nvPr/>
        </p:nvSpPr>
        <p:spPr>
          <a:xfrm>
            <a:off x="6256629" y="2137952"/>
            <a:ext cx="2820195" cy="1477328"/>
          </a:xfrm>
          <a:prstGeom prst="rect">
            <a:avLst/>
          </a:prstGeom>
          <a:solidFill>
            <a:schemeClr val="bg1"/>
          </a:solidFill>
          <a:ln w="3175">
            <a:solidFill>
              <a:schemeClr val="tx1"/>
            </a:solidFill>
          </a:ln>
        </p:spPr>
        <p:txBody>
          <a:bodyPr wrap="square" rtlCol="0">
            <a:spAutoFit/>
          </a:bodyPr>
          <a:lstStyle/>
          <a:p>
            <a:r>
              <a:rPr lang="en-ZA" dirty="0"/>
              <a:t>T33-13, </a:t>
            </a:r>
            <a:r>
              <a:rPr lang="en-ZA" dirty="0" err="1"/>
              <a:t>Caba</a:t>
            </a:r>
            <a:r>
              <a:rPr lang="en-ZA" dirty="0"/>
              <a:t> River: C </a:t>
            </a:r>
            <a:r>
              <a:rPr lang="en-ZA" dirty="0">
                <a:sym typeface="Wingdings" panose="05000000000000000000" pitchFamily="2" charset="2"/>
              </a:rPr>
              <a:t> B.</a:t>
            </a:r>
          </a:p>
          <a:p>
            <a:r>
              <a:rPr lang="en-ZA" dirty="0"/>
              <a:t>Improvement of WWTW discharge quality, erosion prevention, and riparian buffer protection.</a:t>
            </a:r>
          </a:p>
        </p:txBody>
      </p:sp>
      <p:sp>
        <p:nvSpPr>
          <p:cNvPr id="9" name="Arrow: Down 8">
            <a:extLst>
              <a:ext uri="{FF2B5EF4-FFF2-40B4-BE49-F238E27FC236}">
                <a16:creationId xmlns:a16="http://schemas.microsoft.com/office/drawing/2014/main" id="{0A2E6FC2-6C12-4345-9EEA-F2D171D11392}"/>
              </a:ext>
            </a:extLst>
          </p:cNvPr>
          <p:cNvSpPr>
            <a:spLocks noChangeAspect="1"/>
          </p:cNvSpPr>
          <p:nvPr/>
        </p:nvSpPr>
        <p:spPr>
          <a:xfrm rot="2340000" flipH="1">
            <a:off x="7328747" y="3542663"/>
            <a:ext cx="457199" cy="912401"/>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8303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6F3181A3-0845-4D7C-8903-AA39510AF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663"/>
            <a:ext cx="9144000" cy="5608674"/>
          </a:xfrm>
          <a:prstGeom prst="rect">
            <a:avLst/>
          </a:prstGeom>
        </p:spPr>
      </p:pic>
      <p:sp>
        <p:nvSpPr>
          <p:cNvPr id="2" name="Title 1">
            <a:extLst>
              <a:ext uri="{FF2B5EF4-FFF2-40B4-BE49-F238E27FC236}">
                <a16:creationId xmlns:a16="http://schemas.microsoft.com/office/drawing/2014/main" id="{10B69591-8766-4A95-A40E-7B4CA351B33F}"/>
              </a:ext>
            </a:extLst>
          </p:cNvPr>
          <p:cNvSpPr>
            <a:spLocks noGrp="1"/>
          </p:cNvSpPr>
          <p:nvPr>
            <p:ph type="title"/>
          </p:nvPr>
        </p:nvSpPr>
        <p:spPr>
          <a:xfrm>
            <a:off x="231789" y="5497689"/>
            <a:ext cx="4953740" cy="575754"/>
          </a:xfrm>
          <a:solidFill>
            <a:schemeClr val="bg1"/>
          </a:solidFill>
        </p:spPr>
        <p:txBody>
          <a:bodyPr/>
          <a:lstStyle/>
          <a:p>
            <a:r>
              <a:rPr lang="en-ZA" sz="3200" b="1" dirty="0">
                <a:solidFill>
                  <a:srgbClr val="FF0000"/>
                </a:solidFill>
                <a:latin typeface="Arial" panose="020B0604020202020204" pitchFamily="34" charset="0"/>
                <a:cs typeface="Arial" panose="020B0604020202020204" pitchFamily="34" charset="0"/>
              </a:rPr>
              <a:t>DRAFT WRC: IUA T34_b</a:t>
            </a:r>
          </a:p>
        </p:txBody>
      </p:sp>
      <p:sp>
        <p:nvSpPr>
          <p:cNvPr id="5" name="TextBox 4">
            <a:extLst>
              <a:ext uri="{FF2B5EF4-FFF2-40B4-BE49-F238E27FC236}">
                <a16:creationId xmlns:a16="http://schemas.microsoft.com/office/drawing/2014/main" id="{65D79E32-C143-4D29-ADB1-A462D76AF644}"/>
              </a:ext>
            </a:extLst>
          </p:cNvPr>
          <p:cNvSpPr txBox="1"/>
          <p:nvPr/>
        </p:nvSpPr>
        <p:spPr>
          <a:xfrm>
            <a:off x="4815857" y="402075"/>
            <a:ext cx="2886477" cy="1200329"/>
          </a:xfrm>
          <a:prstGeom prst="rect">
            <a:avLst/>
          </a:prstGeom>
          <a:solidFill>
            <a:schemeClr val="bg1"/>
          </a:solidFill>
          <a:ln w="3175">
            <a:solidFill>
              <a:schemeClr val="tx1"/>
            </a:solidFill>
          </a:ln>
        </p:spPr>
        <p:txBody>
          <a:bodyPr wrap="square" rtlCol="0">
            <a:spAutoFit/>
          </a:bodyPr>
          <a:lstStyle/>
          <a:p>
            <a:r>
              <a:rPr lang="en-ZA" dirty="0"/>
              <a:t>T34-5, </a:t>
            </a:r>
            <a:r>
              <a:rPr lang="en-ZA" dirty="0" err="1"/>
              <a:t>Thina</a:t>
            </a:r>
            <a:r>
              <a:rPr lang="en-ZA" dirty="0"/>
              <a:t> River: C </a:t>
            </a:r>
            <a:r>
              <a:rPr lang="en-ZA" dirty="0">
                <a:sym typeface="Wingdings" panose="05000000000000000000" pitchFamily="2" charset="2"/>
              </a:rPr>
              <a:t> B/C</a:t>
            </a:r>
          </a:p>
          <a:p>
            <a:r>
              <a:rPr lang="en-ZA" dirty="0"/>
              <a:t>Supply the EWR from the dam. Improve the WWTW discharge quality.</a:t>
            </a:r>
          </a:p>
        </p:txBody>
      </p:sp>
      <p:pic>
        <p:nvPicPr>
          <p:cNvPr id="8" name="Content Placeholder 6">
            <a:extLst>
              <a:ext uri="{FF2B5EF4-FFF2-40B4-BE49-F238E27FC236}">
                <a16:creationId xmlns:a16="http://schemas.microsoft.com/office/drawing/2014/main" id="{BC248217-2794-42E0-A48B-53325C305BCB}"/>
              </a:ext>
            </a:extLst>
          </p:cNvPr>
          <p:cNvPicPr>
            <a:picLocks noGrp="1" noChangeAspect="1"/>
          </p:cNvPicPr>
          <p:nvPr>
            <p:ph idx="1"/>
          </p:nvPr>
        </p:nvPicPr>
        <p:blipFill>
          <a:blip r:embed="rId3"/>
          <a:stretch>
            <a:fillRect/>
          </a:stretch>
        </p:blipFill>
        <p:spPr>
          <a:xfrm>
            <a:off x="231790" y="3501011"/>
            <a:ext cx="2955294" cy="1200330"/>
          </a:xfrm>
          <a:prstGeom prst="rect">
            <a:avLst/>
          </a:prstGeom>
        </p:spPr>
      </p:pic>
      <p:sp>
        <p:nvSpPr>
          <p:cNvPr id="9" name="Arrow: Down 8">
            <a:extLst>
              <a:ext uri="{FF2B5EF4-FFF2-40B4-BE49-F238E27FC236}">
                <a16:creationId xmlns:a16="http://schemas.microsoft.com/office/drawing/2014/main" id="{10132A92-596C-4E9C-A5C6-9247601868BA}"/>
              </a:ext>
            </a:extLst>
          </p:cNvPr>
          <p:cNvSpPr>
            <a:spLocks noChangeAspect="1"/>
          </p:cNvSpPr>
          <p:nvPr/>
        </p:nvSpPr>
        <p:spPr>
          <a:xfrm rot="5340000" flipH="1">
            <a:off x="3846259" y="260317"/>
            <a:ext cx="457199" cy="1481068"/>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4673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very high confidence">
            <a:extLst>
              <a:ext uri="{FF2B5EF4-FFF2-40B4-BE49-F238E27FC236}">
                <a16:creationId xmlns:a16="http://schemas.microsoft.com/office/drawing/2014/main" id="{2372743D-1159-43BA-9F86-5A7EA22D8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418"/>
            <a:ext cx="9144000" cy="4625163"/>
          </a:xfrm>
          <a:prstGeom prst="rect">
            <a:avLst/>
          </a:prstGeom>
        </p:spPr>
      </p:pic>
      <p:sp>
        <p:nvSpPr>
          <p:cNvPr id="2" name="TextBox 1">
            <a:extLst>
              <a:ext uri="{FF2B5EF4-FFF2-40B4-BE49-F238E27FC236}">
                <a16:creationId xmlns:a16="http://schemas.microsoft.com/office/drawing/2014/main" id="{EDF30939-2326-4185-9AAC-520A6CD705CD}"/>
              </a:ext>
            </a:extLst>
          </p:cNvPr>
          <p:cNvSpPr txBox="1"/>
          <p:nvPr/>
        </p:nvSpPr>
        <p:spPr>
          <a:xfrm>
            <a:off x="155796" y="3789688"/>
            <a:ext cx="3972320" cy="923330"/>
          </a:xfrm>
          <a:prstGeom prst="rect">
            <a:avLst/>
          </a:prstGeom>
          <a:solidFill>
            <a:schemeClr val="bg1"/>
          </a:solidFill>
          <a:ln w="3175">
            <a:solidFill>
              <a:schemeClr val="tx1"/>
            </a:solidFill>
          </a:ln>
        </p:spPr>
        <p:txBody>
          <a:bodyPr wrap="square" rtlCol="0">
            <a:spAutoFit/>
          </a:bodyPr>
          <a:lstStyle/>
          <a:p>
            <a:r>
              <a:rPr lang="en-ZA" dirty="0"/>
              <a:t>MRU Gat IFR1, </a:t>
            </a:r>
            <a:r>
              <a:rPr lang="en-ZA" dirty="0" err="1"/>
              <a:t>Gatberg</a:t>
            </a:r>
            <a:r>
              <a:rPr lang="en-ZA" dirty="0"/>
              <a:t> River: B/C </a:t>
            </a:r>
            <a:r>
              <a:rPr lang="en-ZA" dirty="0">
                <a:sym typeface="Wingdings" panose="05000000000000000000" pitchFamily="2" charset="2"/>
              </a:rPr>
              <a:t> B,</a:t>
            </a:r>
          </a:p>
          <a:p>
            <a:r>
              <a:rPr lang="en-ZA" dirty="0"/>
              <a:t>Flow modification can only improve if dams are managed to ensure EWR.</a:t>
            </a:r>
          </a:p>
        </p:txBody>
      </p:sp>
      <p:graphicFrame>
        <p:nvGraphicFramePr>
          <p:cNvPr id="5" name="Table 4">
            <a:extLst>
              <a:ext uri="{FF2B5EF4-FFF2-40B4-BE49-F238E27FC236}">
                <a16:creationId xmlns:a16="http://schemas.microsoft.com/office/drawing/2014/main" id="{37F72776-461E-4C33-A7C9-8FE025DB3588}"/>
              </a:ext>
            </a:extLst>
          </p:cNvPr>
          <p:cNvGraphicFramePr>
            <a:graphicFrameLocks noGrp="1"/>
          </p:cNvGraphicFramePr>
          <p:nvPr>
            <p:extLst>
              <p:ext uri="{D42A27DB-BD31-4B8C-83A1-F6EECF244321}">
                <p14:modId xmlns:p14="http://schemas.microsoft.com/office/powerpoint/2010/main" val="1005787890"/>
              </p:ext>
            </p:extLst>
          </p:nvPr>
        </p:nvGraphicFramePr>
        <p:xfrm>
          <a:off x="5968220" y="5371010"/>
          <a:ext cx="2758530" cy="966960"/>
        </p:xfrm>
        <a:graphic>
          <a:graphicData uri="http://schemas.openxmlformats.org/drawingml/2006/table">
            <a:tbl>
              <a:tblPr firstRow="1" bandRow="1">
                <a:tableStyleId>{7DF18680-E054-41AD-8BC1-D1AEF772440D}</a:tableStyleId>
              </a:tblPr>
              <a:tblGrid>
                <a:gridCol w="2758530">
                  <a:extLst>
                    <a:ext uri="{9D8B030D-6E8A-4147-A177-3AD203B41FA5}">
                      <a16:colId xmlns:a16="http://schemas.microsoft.com/office/drawing/2014/main" val="20000"/>
                    </a:ext>
                  </a:extLst>
                </a:gridCol>
              </a:tblGrid>
              <a:tr h="0">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ZA" dirty="0"/>
                        <a:t>WRC I</a:t>
                      </a:r>
                      <a:endParaRPr lang="en-ZA" b="1" dirty="0">
                        <a:solidFill>
                          <a:schemeClr val="tx1"/>
                        </a:solidFill>
                      </a:endParaRPr>
                    </a:p>
                  </a:txBody>
                  <a:tcPr marL="36000" marR="36000" marT="36000" marB="36000"/>
                </a:tc>
                <a:extLst>
                  <a:ext uri="{0D108BD9-81ED-4DB2-BD59-A6C34878D82A}">
                    <a16:rowId xmlns:a16="http://schemas.microsoft.com/office/drawing/2014/main" val="10000"/>
                  </a:ext>
                </a:extLst>
              </a:tr>
              <a:tr h="370840">
                <a:tc>
                  <a:txBody>
                    <a:bodyPr/>
                    <a:lstStyle/>
                    <a:p>
                      <a:r>
                        <a:rPr lang="en-ZA" baseline="0" dirty="0"/>
                        <a:t>No direct impact on users/economy and ecology </a:t>
                      </a:r>
                      <a:endParaRPr lang="en-ZA" dirty="0"/>
                    </a:p>
                  </a:txBody>
                  <a:tcPr marL="36000" marR="36000" marT="36000" marB="36000"/>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01FDFCB3-ACFB-4560-86A6-D68424133748}"/>
              </a:ext>
            </a:extLst>
          </p:cNvPr>
          <p:cNvSpPr txBox="1">
            <a:spLocks/>
          </p:cNvSpPr>
          <p:nvPr/>
        </p:nvSpPr>
        <p:spPr>
          <a:xfrm>
            <a:off x="1737360" y="274638"/>
            <a:ext cx="6949440" cy="57575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b="1" dirty="0">
                <a:solidFill>
                  <a:srgbClr val="FF0000"/>
                </a:solidFill>
                <a:latin typeface="Arial" panose="020B0604020202020204" pitchFamily="34" charset="0"/>
                <a:cs typeface="Arial" panose="020B0604020202020204" pitchFamily="34" charset="0"/>
              </a:rPr>
              <a:t>DRAFT WRC: IUA T35_b</a:t>
            </a:r>
          </a:p>
        </p:txBody>
      </p:sp>
      <p:sp>
        <p:nvSpPr>
          <p:cNvPr id="7" name="Arrow: Down 6">
            <a:extLst>
              <a:ext uri="{FF2B5EF4-FFF2-40B4-BE49-F238E27FC236}">
                <a16:creationId xmlns:a16="http://schemas.microsoft.com/office/drawing/2014/main" id="{5D6ECE6E-F7F1-4D83-BDE8-A6CB925160AE}"/>
              </a:ext>
            </a:extLst>
          </p:cNvPr>
          <p:cNvSpPr>
            <a:spLocks noChangeAspect="1"/>
          </p:cNvSpPr>
          <p:nvPr/>
        </p:nvSpPr>
        <p:spPr>
          <a:xfrm rot="15060000">
            <a:off x="2930119" y="3073412"/>
            <a:ext cx="457199" cy="1001232"/>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16032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very high confidence">
            <a:extLst>
              <a:ext uri="{FF2B5EF4-FFF2-40B4-BE49-F238E27FC236}">
                <a16:creationId xmlns:a16="http://schemas.microsoft.com/office/drawing/2014/main" id="{AED622B0-6F60-4306-8564-D273E3EBC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527"/>
            <a:ext cx="9144000" cy="4862945"/>
          </a:xfrm>
          <a:prstGeom prst="rect">
            <a:avLst/>
          </a:prstGeom>
        </p:spPr>
      </p:pic>
      <p:sp>
        <p:nvSpPr>
          <p:cNvPr id="5" name="Title 1">
            <a:extLst>
              <a:ext uri="{FF2B5EF4-FFF2-40B4-BE49-F238E27FC236}">
                <a16:creationId xmlns:a16="http://schemas.microsoft.com/office/drawing/2014/main" id="{D3DBAE3C-D025-467D-B1EC-8052BA6EF5AD}"/>
              </a:ext>
            </a:extLst>
          </p:cNvPr>
          <p:cNvSpPr txBox="1">
            <a:spLocks noGrp="1"/>
          </p:cNvSpPr>
          <p:nvPr>
            <p:ph type="title"/>
          </p:nvPr>
        </p:nvSpPr>
        <p:spPr>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3200" b="1" dirty="0">
                <a:solidFill>
                  <a:srgbClr val="FF0000"/>
                </a:solidFill>
                <a:latin typeface="Arial" panose="020B0604020202020204" pitchFamily="34" charset="0"/>
                <a:cs typeface="Arial" panose="020B0604020202020204" pitchFamily="34" charset="0"/>
              </a:rPr>
              <a:t>DRAFT WRC: IUA T35_c</a:t>
            </a:r>
          </a:p>
        </p:txBody>
      </p:sp>
      <p:pic>
        <p:nvPicPr>
          <p:cNvPr id="6" name="Content Placeholder 6">
            <a:extLst>
              <a:ext uri="{FF2B5EF4-FFF2-40B4-BE49-F238E27FC236}">
                <a16:creationId xmlns:a16="http://schemas.microsoft.com/office/drawing/2014/main" id="{4ACFB395-4BDA-476B-88F9-ED078D227E85}"/>
              </a:ext>
            </a:extLst>
          </p:cNvPr>
          <p:cNvPicPr>
            <a:picLocks noChangeAspect="1"/>
          </p:cNvPicPr>
          <p:nvPr/>
        </p:nvPicPr>
        <p:blipFill>
          <a:blip r:embed="rId3"/>
          <a:stretch>
            <a:fillRect/>
          </a:stretch>
        </p:blipFill>
        <p:spPr>
          <a:xfrm>
            <a:off x="137522" y="5657670"/>
            <a:ext cx="2955294" cy="1200330"/>
          </a:xfrm>
          <a:prstGeom prst="rect">
            <a:avLst/>
          </a:prstGeom>
        </p:spPr>
      </p:pic>
      <p:sp>
        <p:nvSpPr>
          <p:cNvPr id="7" name="TextBox 6">
            <a:extLst>
              <a:ext uri="{FF2B5EF4-FFF2-40B4-BE49-F238E27FC236}">
                <a16:creationId xmlns:a16="http://schemas.microsoft.com/office/drawing/2014/main" id="{9DAC9FD3-54D3-4FC1-B34C-ED06D190EF48}"/>
              </a:ext>
            </a:extLst>
          </p:cNvPr>
          <p:cNvSpPr txBox="1"/>
          <p:nvPr/>
        </p:nvSpPr>
        <p:spPr>
          <a:xfrm>
            <a:off x="-9213" y="1549636"/>
            <a:ext cx="3248760" cy="1477328"/>
          </a:xfrm>
          <a:prstGeom prst="rect">
            <a:avLst/>
          </a:prstGeom>
          <a:solidFill>
            <a:schemeClr val="bg1"/>
          </a:solidFill>
          <a:ln w="3175">
            <a:solidFill>
              <a:schemeClr val="tx1"/>
            </a:solidFill>
          </a:ln>
        </p:spPr>
        <p:txBody>
          <a:bodyPr wrap="square" rtlCol="0">
            <a:spAutoFit/>
          </a:bodyPr>
          <a:lstStyle/>
          <a:p>
            <a:r>
              <a:rPr lang="en-ZA" dirty="0"/>
              <a:t>T35-10, </a:t>
            </a:r>
            <a:r>
              <a:rPr lang="en-ZA" dirty="0" err="1"/>
              <a:t>Qwakele</a:t>
            </a:r>
            <a:r>
              <a:rPr lang="en-ZA" dirty="0"/>
              <a:t> River: C </a:t>
            </a:r>
            <a:r>
              <a:rPr lang="en-ZA" dirty="0">
                <a:sym typeface="Wingdings" panose="05000000000000000000" pitchFamily="2" charset="2"/>
              </a:rPr>
              <a:t> B/C.</a:t>
            </a:r>
          </a:p>
          <a:p>
            <a:r>
              <a:rPr lang="en-ZA" dirty="0"/>
              <a:t>Improve the riparian zone condition (erosion control and limit cultivation in zone) to improve water quality.</a:t>
            </a:r>
          </a:p>
        </p:txBody>
      </p:sp>
      <p:sp>
        <p:nvSpPr>
          <p:cNvPr id="8" name="TextBox 7">
            <a:extLst>
              <a:ext uri="{FF2B5EF4-FFF2-40B4-BE49-F238E27FC236}">
                <a16:creationId xmlns:a16="http://schemas.microsoft.com/office/drawing/2014/main" id="{F7947D6B-363E-42C3-AA17-FB39090EE28E}"/>
              </a:ext>
            </a:extLst>
          </p:cNvPr>
          <p:cNvSpPr txBox="1"/>
          <p:nvPr/>
        </p:nvSpPr>
        <p:spPr>
          <a:xfrm>
            <a:off x="3579042" y="4529440"/>
            <a:ext cx="3248760" cy="1477328"/>
          </a:xfrm>
          <a:prstGeom prst="rect">
            <a:avLst/>
          </a:prstGeom>
          <a:solidFill>
            <a:schemeClr val="bg1"/>
          </a:solidFill>
          <a:ln w="3175">
            <a:solidFill>
              <a:schemeClr val="tx1"/>
            </a:solidFill>
          </a:ln>
        </p:spPr>
        <p:txBody>
          <a:bodyPr wrap="square" rtlCol="0">
            <a:spAutoFit/>
          </a:bodyPr>
          <a:lstStyle/>
          <a:p>
            <a:r>
              <a:rPr lang="en-ZA" dirty="0"/>
              <a:t>T35-11, </a:t>
            </a:r>
            <a:r>
              <a:rPr lang="en-ZA" dirty="0" err="1"/>
              <a:t>Ncolosi</a:t>
            </a:r>
            <a:r>
              <a:rPr lang="en-ZA" dirty="0"/>
              <a:t> River: C/D </a:t>
            </a:r>
            <a:r>
              <a:rPr lang="en-ZA" dirty="0">
                <a:sym typeface="Wingdings" panose="05000000000000000000" pitchFamily="2" charset="2"/>
              </a:rPr>
              <a:t> C</a:t>
            </a:r>
          </a:p>
          <a:p>
            <a:r>
              <a:rPr lang="en-ZA" dirty="0"/>
              <a:t>Improve the riparian zone condition (erosion control and limit cultivation in zone) to improve water quality.</a:t>
            </a:r>
          </a:p>
        </p:txBody>
      </p:sp>
      <p:sp>
        <p:nvSpPr>
          <p:cNvPr id="9" name="TextBox 8">
            <a:extLst>
              <a:ext uri="{FF2B5EF4-FFF2-40B4-BE49-F238E27FC236}">
                <a16:creationId xmlns:a16="http://schemas.microsoft.com/office/drawing/2014/main" id="{FAEA835F-A192-4500-AEA3-2C4EB9E5E124}"/>
              </a:ext>
            </a:extLst>
          </p:cNvPr>
          <p:cNvSpPr txBox="1"/>
          <p:nvPr/>
        </p:nvSpPr>
        <p:spPr>
          <a:xfrm>
            <a:off x="5904453" y="1216477"/>
            <a:ext cx="3248760" cy="1477328"/>
          </a:xfrm>
          <a:prstGeom prst="rect">
            <a:avLst/>
          </a:prstGeom>
          <a:solidFill>
            <a:schemeClr val="bg1"/>
          </a:solidFill>
          <a:ln w="3175">
            <a:solidFill>
              <a:schemeClr val="tx1"/>
            </a:solidFill>
          </a:ln>
        </p:spPr>
        <p:txBody>
          <a:bodyPr wrap="square" rtlCol="0">
            <a:spAutoFit/>
          </a:bodyPr>
          <a:lstStyle/>
          <a:p>
            <a:r>
              <a:rPr lang="en-ZA" dirty="0"/>
              <a:t>T35-12, </a:t>
            </a:r>
            <a:r>
              <a:rPr lang="en-ZA" dirty="0" err="1"/>
              <a:t>Culunca</a:t>
            </a:r>
            <a:r>
              <a:rPr lang="en-ZA" dirty="0"/>
              <a:t> River: C </a:t>
            </a:r>
            <a:r>
              <a:rPr lang="en-ZA" dirty="0">
                <a:sym typeface="Wingdings" panose="05000000000000000000" pitchFamily="2" charset="2"/>
              </a:rPr>
              <a:t> B/C</a:t>
            </a:r>
          </a:p>
          <a:p>
            <a:r>
              <a:rPr lang="en-ZA" dirty="0"/>
              <a:t>Improve the riparian zone condition (erosion control and limit cultivation in zone) to improve water quality.</a:t>
            </a:r>
          </a:p>
        </p:txBody>
      </p:sp>
      <p:sp>
        <p:nvSpPr>
          <p:cNvPr id="10" name="Arrow: Down 9">
            <a:extLst>
              <a:ext uri="{FF2B5EF4-FFF2-40B4-BE49-F238E27FC236}">
                <a16:creationId xmlns:a16="http://schemas.microsoft.com/office/drawing/2014/main" id="{417A0E19-0C3C-4EC7-BCA6-A6AB4B61F649}"/>
              </a:ext>
            </a:extLst>
          </p:cNvPr>
          <p:cNvSpPr>
            <a:spLocks noChangeAspect="1"/>
          </p:cNvSpPr>
          <p:nvPr/>
        </p:nvSpPr>
        <p:spPr>
          <a:xfrm rot="5340000" flipH="1">
            <a:off x="5182415" y="1795640"/>
            <a:ext cx="457199" cy="985321"/>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
        <p:nvSpPr>
          <p:cNvPr id="11" name="Arrow: Down 10">
            <a:extLst>
              <a:ext uri="{FF2B5EF4-FFF2-40B4-BE49-F238E27FC236}">
                <a16:creationId xmlns:a16="http://schemas.microsoft.com/office/drawing/2014/main" id="{BC5A919B-B853-47A6-A6ED-02F9D4ECEAC2}"/>
              </a:ext>
            </a:extLst>
          </p:cNvPr>
          <p:cNvSpPr>
            <a:spLocks noChangeAspect="1"/>
          </p:cNvSpPr>
          <p:nvPr/>
        </p:nvSpPr>
        <p:spPr>
          <a:xfrm rot="19140000">
            <a:off x="2092301" y="2898969"/>
            <a:ext cx="457199" cy="1241045"/>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p>
        </p:txBody>
      </p:sp>
      <p:sp>
        <p:nvSpPr>
          <p:cNvPr id="12" name="Arrow: Down 11">
            <a:extLst>
              <a:ext uri="{FF2B5EF4-FFF2-40B4-BE49-F238E27FC236}">
                <a16:creationId xmlns:a16="http://schemas.microsoft.com/office/drawing/2014/main" id="{FC888F6C-F977-4182-86FE-82A08388A0DE}"/>
              </a:ext>
            </a:extLst>
          </p:cNvPr>
          <p:cNvSpPr>
            <a:spLocks noChangeAspect="1"/>
          </p:cNvSpPr>
          <p:nvPr/>
        </p:nvSpPr>
        <p:spPr>
          <a:xfrm rot="9480000" flipH="1">
            <a:off x="4086437" y="3222279"/>
            <a:ext cx="457199" cy="1357668"/>
          </a:xfrm>
          <a:prstGeom prst="downArrow">
            <a:avLst/>
          </a:prstGeom>
          <a:solidFill>
            <a:schemeClr val="bg1">
              <a:lumMod val="8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3092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9134" y="2755174"/>
            <a:ext cx="6853646" cy="584775"/>
          </a:xfrm>
          <a:prstGeom prst="rect">
            <a:avLst/>
          </a:prstGeom>
          <a:noFill/>
        </p:spPr>
        <p:txBody>
          <a:bodyPr wrap="square" rtlCol="0">
            <a:spAutoFit/>
          </a:bodyPr>
          <a:lstStyle/>
          <a:p>
            <a:pPr algn="ctr"/>
            <a:r>
              <a:rPr lang="en-ZA" sz="3200" b="1" dirty="0">
                <a:solidFill>
                  <a:srgbClr val="FF0000"/>
                </a:solidFill>
                <a:latin typeface="Arial" panose="020B0604020202020204" pitchFamily="34" charset="0"/>
                <a:cs typeface="Arial" panose="020B0604020202020204" pitchFamily="34" charset="0"/>
              </a:rPr>
              <a:t>QUESTIONS FOR CLARIFICATION</a:t>
            </a:r>
          </a:p>
        </p:txBody>
      </p:sp>
    </p:spTree>
    <p:extLst>
      <p:ext uri="{BB962C8B-B14F-4D97-AF65-F5344CB8AC3E}">
        <p14:creationId xmlns:p14="http://schemas.microsoft.com/office/powerpoint/2010/main" val="408229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211888"/>
            <a:ext cx="8229600" cy="783198"/>
          </a:xfrm>
        </p:spPr>
        <p:txBody>
          <a:bodyPr/>
          <a:lstStyle/>
          <a:p>
            <a:r>
              <a:rPr lang="en-ZA" sz="3200" b="1" dirty="0">
                <a:solidFill>
                  <a:srgbClr val="FF0000"/>
                </a:solidFill>
                <a:latin typeface="Arial" panose="020B0604020202020204" pitchFamily="34" charset="0"/>
                <a:cs typeface="Arial" panose="020B0604020202020204" pitchFamily="34" charset="0"/>
              </a:rPr>
              <a:t>PROJECT PLAN</a:t>
            </a:r>
          </a:p>
        </p:txBody>
      </p:sp>
      <p:pic>
        <p:nvPicPr>
          <p:cNvPr id="5" name="Picture 4"/>
          <p:cNvPicPr>
            <a:picLocks noChangeAspect="1"/>
          </p:cNvPicPr>
          <p:nvPr/>
        </p:nvPicPr>
        <p:blipFill>
          <a:blip r:embed="rId2"/>
          <a:stretch>
            <a:fillRect/>
          </a:stretch>
        </p:blipFill>
        <p:spPr>
          <a:xfrm>
            <a:off x="2040661" y="968189"/>
            <a:ext cx="6885956" cy="5148174"/>
          </a:xfrm>
          <a:prstGeom prst="rect">
            <a:avLst/>
          </a:prstGeom>
        </p:spPr>
      </p:pic>
      <p:sp>
        <p:nvSpPr>
          <p:cNvPr id="9" name="Explosion: 8 Points 8"/>
          <p:cNvSpPr/>
          <p:nvPr/>
        </p:nvSpPr>
        <p:spPr>
          <a:xfrm>
            <a:off x="1375043" y="4054920"/>
            <a:ext cx="582706" cy="493059"/>
          </a:xfrm>
          <a:prstGeom prst="irregularSeal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highlight>
                <a:srgbClr val="FFFF00"/>
              </a:highlight>
            </a:endParaRPr>
          </a:p>
        </p:txBody>
      </p:sp>
    </p:spTree>
    <p:extLst>
      <p:ext uri="{BB962C8B-B14F-4D97-AF65-F5344CB8AC3E}">
        <p14:creationId xmlns:p14="http://schemas.microsoft.com/office/powerpoint/2010/main" val="35040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34EC-9C40-485A-B23A-6D4FD15FB91D}"/>
              </a:ext>
            </a:extLst>
          </p:cNvPr>
          <p:cNvSpPr>
            <a:spLocks noGrp="1"/>
          </p:cNvSpPr>
          <p:nvPr>
            <p:ph type="title"/>
          </p:nvPr>
        </p:nvSpPr>
        <p:spPr>
          <a:xfrm>
            <a:off x="1029809" y="166029"/>
            <a:ext cx="8318377" cy="639762"/>
          </a:xfrm>
        </p:spPr>
        <p:txBody>
          <a:bodyPr/>
          <a:lstStyle/>
          <a:p>
            <a:r>
              <a:rPr lang="en-ZA" sz="2800" b="1" dirty="0">
                <a:solidFill>
                  <a:srgbClr val="FF0000"/>
                </a:solidFill>
                <a:latin typeface="Arial" panose="020B0604020202020204" pitchFamily="34" charset="0"/>
                <a:cs typeface="Arial" panose="020B0604020202020204" pitchFamily="34" charset="0"/>
              </a:rPr>
              <a:t>PROCESS</a:t>
            </a:r>
          </a:p>
        </p:txBody>
      </p:sp>
      <p:sp>
        <p:nvSpPr>
          <p:cNvPr id="3" name="Content Placeholder 2">
            <a:extLst>
              <a:ext uri="{FF2B5EF4-FFF2-40B4-BE49-F238E27FC236}">
                <a16:creationId xmlns:a16="http://schemas.microsoft.com/office/drawing/2014/main" id="{48A36F09-8042-4F2A-8437-2C6C6D88DC61}"/>
              </a:ext>
            </a:extLst>
          </p:cNvPr>
          <p:cNvSpPr>
            <a:spLocks noGrp="1"/>
          </p:cNvSpPr>
          <p:nvPr>
            <p:ph idx="1"/>
          </p:nvPr>
        </p:nvSpPr>
        <p:spPr>
          <a:xfrm>
            <a:off x="1395467" y="734157"/>
            <a:ext cx="7587059" cy="5631132"/>
          </a:xfrm>
        </p:spPr>
        <p:txBody>
          <a:bodyPr/>
          <a:lstStyle/>
          <a:p>
            <a:r>
              <a:rPr lang="en-ZA" sz="2000" b="1" dirty="0">
                <a:latin typeface="Arial" panose="020B0604020202020204" pitchFamily="34" charset="0"/>
                <a:cs typeface="Arial" panose="020B0604020202020204" pitchFamily="34" charset="0"/>
              </a:rPr>
              <a:t>Step-wise approach followed to identify Classes and catchment configurations.</a:t>
            </a:r>
          </a:p>
          <a:p>
            <a:endParaRPr lang="en-ZA" sz="1000" b="1" dirty="0">
              <a:latin typeface="Arial" panose="020B0604020202020204" pitchFamily="34" charset="0"/>
              <a:cs typeface="Arial" panose="020B0604020202020204" pitchFamily="34" charset="0"/>
            </a:endParaRPr>
          </a:p>
          <a:p>
            <a:r>
              <a:rPr lang="en-ZA" sz="2000" b="1" dirty="0">
                <a:latin typeface="Arial" panose="020B0604020202020204" pitchFamily="34" charset="0"/>
                <a:cs typeface="Arial" panose="020B0604020202020204" pitchFamily="34" charset="0"/>
              </a:rPr>
              <a:t>Scenario modelling step: The significant developmental scenario assessed was the building of </a:t>
            </a:r>
            <a:r>
              <a:rPr lang="en-ZA" sz="2000" b="1" dirty="0" err="1">
                <a:latin typeface="Arial" panose="020B0604020202020204" pitchFamily="34" charset="0"/>
                <a:cs typeface="Arial" panose="020B0604020202020204" pitchFamily="34" charset="0"/>
              </a:rPr>
              <a:t>Ntabelanga</a:t>
            </a:r>
            <a:r>
              <a:rPr lang="en-ZA" sz="2000" b="1" dirty="0">
                <a:latin typeface="Arial" panose="020B0604020202020204" pitchFamily="34" charset="0"/>
                <a:cs typeface="Arial" panose="020B0604020202020204" pitchFamily="34" charset="0"/>
              </a:rPr>
              <a:t> and </a:t>
            </a:r>
            <a:r>
              <a:rPr lang="en-ZA" sz="2000" b="1" dirty="0" err="1">
                <a:latin typeface="Arial" panose="020B0604020202020204" pitchFamily="34" charset="0"/>
                <a:cs typeface="Arial" panose="020B0604020202020204" pitchFamily="34" charset="0"/>
              </a:rPr>
              <a:t>Lalini</a:t>
            </a:r>
            <a:r>
              <a:rPr lang="en-ZA" sz="2000" b="1" dirty="0">
                <a:latin typeface="Arial" panose="020B0604020202020204" pitchFamily="34" charset="0"/>
                <a:cs typeface="Arial" panose="020B0604020202020204" pitchFamily="34" charset="0"/>
              </a:rPr>
              <a:t> dams (although not yet approved).</a:t>
            </a:r>
          </a:p>
          <a:p>
            <a:endParaRPr lang="en-ZA" sz="1000" b="1" dirty="0">
              <a:latin typeface="Arial" panose="020B0604020202020204" pitchFamily="34" charset="0"/>
              <a:cs typeface="Arial" panose="020B0604020202020204" pitchFamily="34" charset="0"/>
            </a:endParaRPr>
          </a:p>
          <a:p>
            <a:r>
              <a:rPr lang="en-ZA" sz="2000" b="1" dirty="0">
                <a:latin typeface="Arial" panose="020B0604020202020204" pitchFamily="34" charset="0"/>
                <a:cs typeface="Arial" panose="020B0604020202020204" pitchFamily="34" charset="0"/>
              </a:rPr>
              <a:t>The following four variables were assessed during the </a:t>
            </a:r>
            <a:r>
              <a:rPr lang="en-ZA" sz="2000" b="1" i="1" dirty="0">
                <a:latin typeface="Arial" panose="020B0604020202020204" pitchFamily="34" charset="0"/>
                <a:cs typeface="Arial" panose="020B0604020202020204" pitchFamily="34" charset="0"/>
              </a:rPr>
              <a:t>Scenario Consequences </a:t>
            </a:r>
            <a:r>
              <a:rPr lang="en-ZA" sz="2000" b="1" dirty="0">
                <a:latin typeface="Arial" panose="020B0604020202020204" pitchFamily="34" charset="0"/>
                <a:cs typeface="Arial" panose="020B0604020202020204" pitchFamily="34" charset="0"/>
              </a:rPr>
              <a:t>step:</a:t>
            </a:r>
          </a:p>
          <a:p>
            <a:pPr lvl="1"/>
            <a:r>
              <a:rPr lang="en-ZA" sz="1800" b="1" dirty="0">
                <a:latin typeface="Arial" panose="020B0604020202020204" pitchFamily="34" charset="0"/>
                <a:cs typeface="Arial" panose="020B0604020202020204" pitchFamily="34" charset="0"/>
              </a:rPr>
              <a:t>Ecological (river and estuary)</a:t>
            </a:r>
          </a:p>
          <a:p>
            <a:pPr lvl="1"/>
            <a:r>
              <a:rPr lang="en-ZA" sz="1800" b="1" dirty="0">
                <a:latin typeface="Arial" panose="020B0604020202020204" pitchFamily="34" charset="0"/>
                <a:cs typeface="Arial" panose="020B0604020202020204" pitchFamily="34" charset="0"/>
              </a:rPr>
              <a:t>Ecosystem Services</a:t>
            </a:r>
          </a:p>
          <a:p>
            <a:pPr lvl="1"/>
            <a:r>
              <a:rPr lang="en-ZA" sz="1800" b="1" dirty="0">
                <a:latin typeface="Arial" panose="020B0604020202020204" pitchFamily="34" charset="0"/>
                <a:cs typeface="Arial" panose="020B0604020202020204" pitchFamily="34" charset="0"/>
              </a:rPr>
              <a:t>GDP</a:t>
            </a:r>
          </a:p>
          <a:p>
            <a:pPr lvl="1"/>
            <a:r>
              <a:rPr lang="en-ZA" sz="1800" b="1" dirty="0">
                <a:latin typeface="Arial" panose="020B0604020202020204" pitchFamily="34" charset="0"/>
                <a:cs typeface="Arial" panose="020B0604020202020204" pitchFamily="34" charset="0"/>
              </a:rPr>
              <a:t>Employment in terms of number of jobs</a:t>
            </a:r>
          </a:p>
          <a:p>
            <a:pPr lvl="1"/>
            <a:endParaRPr lang="en-ZA" sz="1000" b="1" dirty="0">
              <a:latin typeface="Arial" panose="020B0604020202020204" pitchFamily="34" charset="0"/>
              <a:cs typeface="Arial" panose="020B0604020202020204" pitchFamily="34" charset="0"/>
            </a:endParaRPr>
          </a:p>
          <a:p>
            <a:r>
              <a:rPr lang="en-ZA" sz="2000" b="1" dirty="0">
                <a:latin typeface="Arial" panose="020B0604020202020204" pitchFamily="34" charset="0"/>
                <a:cs typeface="Arial" panose="020B0604020202020204" pitchFamily="34" charset="0"/>
              </a:rPr>
              <a:t>Consequences were evaluated and Classes defined using the </a:t>
            </a:r>
            <a:r>
              <a:rPr lang="en-ZA" sz="2000" b="1" i="1" dirty="0">
                <a:latin typeface="Arial" panose="020B0604020202020204" pitchFamily="34" charset="0"/>
                <a:cs typeface="Arial" panose="020B0604020202020204" pitchFamily="34" charset="0"/>
              </a:rPr>
              <a:t>Water Resource Class Determination Tool</a:t>
            </a:r>
            <a:r>
              <a:rPr lang="en-ZA" sz="2000" b="1" dirty="0">
                <a:latin typeface="Arial" panose="020B0604020202020204" pitchFamily="34" charset="0"/>
                <a:cs typeface="Arial" panose="020B0604020202020204" pitchFamily="34" charset="0"/>
              </a:rPr>
              <a:t>.</a:t>
            </a:r>
          </a:p>
          <a:p>
            <a:r>
              <a:rPr lang="en-ZA" sz="2000" b="1" dirty="0">
                <a:latin typeface="Arial" panose="020B0604020202020204" pitchFamily="34" charset="0"/>
                <a:cs typeface="Arial" panose="020B0604020202020204" pitchFamily="34" charset="0"/>
              </a:rPr>
              <a:t>Results and Classes presented to DWS.</a:t>
            </a:r>
          </a:p>
          <a:p>
            <a:r>
              <a:rPr lang="en-ZA" sz="2000" b="1" dirty="0">
                <a:latin typeface="Arial" panose="020B0604020202020204" pitchFamily="34" charset="0"/>
                <a:cs typeface="Arial" panose="020B0604020202020204" pitchFamily="34" charset="0"/>
              </a:rPr>
              <a:t>Team recommendation: </a:t>
            </a:r>
            <a:r>
              <a:rPr lang="en-ZA" sz="2000" b="1" dirty="0">
                <a:solidFill>
                  <a:srgbClr val="FF0000"/>
                </a:solidFill>
                <a:latin typeface="Arial" panose="020B0604020202020204" pitchFamily="34" charset="0"/>
                <a:cs typeface="Arial" panose="020B0604020202020204" pitchFamily="34" charset="0"/>
              </a:rPr>
              <a:t>THIS PRESENTATION</a:t>
            </a:r>
          </a:p>
          <a:p>
            <a:endParaRPr lang="en-ZA" sz="2000" b="1" dirty="0">
              <a:latin typeface="Arial" panose="020B0604020202020204" pitchFamily="34" charset="0"/>
              <a:cs typeface="Arial" panose="020B0604020202020204" pitchFamily="34" charset="0"/>
            </a:endParaRPr>
          </a:p>
          <a:p>
            <a:pPr lvl="0">
              <a:buFont typeface="Wingdings" panose="05000000000000000000" pitchFamily="2" charset="2"/>
              <a:buChar char="Ø"/>
            </a:pPr>
            <a:endParaRPr lang="en-ZA" sz="2000" b="1" i="1" dirty="0">
              <a:latin typeface="Arial" panose="020B0604020202020204" pitchFamily="34" charset="0"/>
              <a:cs typeface="Arial" panose="020B0604020202020204" pitchFamily="34" charset="0"/>
            </a:endParaRPr>
          </a:p>
          <a:p>
            <a:endParaRPr lang="en-ZA" sz="2000" b="1" dirty="0">
              <a:latin typeface="Arial" panose="020B0604020202020204" pitchFamily="34" charset="0"/>
              <a:cs typeface="Arial" panose="020B0604020202020204" pitchFamily="34" charset="0"/>
            </a:endParaRPr>
          </a:p>
          <a:p>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8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EE89-24C5-4535-96CF-8256F0063755}"/>
              </a:ext>
            </a:extLst>
          </p:cNvPr>
          <p:cNvSpPr>
            <a:spLocks noGrp="1"/>
          </p:cNvSpPr>
          <p:nvPr>
            <p:ph type="title"/>
          </p:nvPr>
        </p:nvSpPr>
        <p:spPr>
          <a:xfrm>
            <a:off x="1106423" y="112760"/>
            <a:ext cx="8229600" cy="612330"/>
          </a:xfrm>
        </p:spPr>
        <p:txBody>
          <a:bodyPr/>
          <a:lstStyle/>
          <a:p>
            <a:r>
              <a:rPr lang="en-ZA" sz="2800" b="1" dirty="0">
                <a:solidFill>
                  <a:srgbClr val="FF0000"/>
                </a:solidFill>
                <a:latin typeface="Arial" panose="020B0604020202020204" pitchFamily="34" charset="0"/>
                <a:cs typeface="Arial" panose="020B0604020202020204" pitchFamily="34" charset="0"/>
              </a:rPr>
              <a:t>REMINDERS</a:t>
            </a:r>
            <a:endParaRPr lang="en-ZA" sz="2800" dirty="0"/>
          </a:p>
        </p:txBody>
      </p:sp>
      <p:sp>
        <p:nvSpPr>
          <p:cNvPr id="3" name="Content Placeholder 2">
            <a:extLst>
              <a:ext uri="{FF2B5EF4-FFF2-40B4-BE49-F238E27FC236}">
                <a16:creationId xmlns:a16="http://schemas.microsoft.com/office/drawing/2014/main" id="{0C7097EB-3A12-4194-9867-940CEB0AB124}"/>
              </a:ext>
            </a:extLst>
          </p:cNvPr>
          <p:cNvSpPr>
            <a:spLocks noGrp="1"/>
          </p:cNvSpPr>
          <p:nvPr>
            <p:ph idx="1"/>
          </p:nvPr>
        </p:nvSpPr>
        <p:spPr>
          <a:xfrm>
            <a:off x="1489638" y="628538"/>
            <a:ext cx="7463169" cy="6116702"/>
          </a:xfrm>
        </p:spPr>
        <p:txBody>
          <a:bodyPr/>
          <a:lstStyle/>
          <a:p>
            <a:r>
              <a:rPr lang="en-ZA" sz="1800" b="1" dirty="0">
                <a:latin typeface="Arial" panose="020B0604020202020204" pitchFamily="34" charset="0"/>
                <a:cs typeface="Arial" panose="020B0604020202020204" pitchFamily="34" charset="0"/>
              </a:rPr>
              <a:t>RU = </a:t>
            </a:r>
            <a:r>
              <a:rPr lang="en-ZA" sz="1800" b="1" dirty="0">
                <a:solidFill>
                  <a:srgbClr val="FF0000"/>
                </a:solidFill>
                <a:latin typeface="Arial" panose="020B0604020202020204" pitchFamily="34" charset="0"/>
                <a:cs typeface="Arial" panose="020B0604020202020204" pitchFamily="34" charset="0"/>
              </a:rPr>
              <a:t>unit of delineation for the Reserve</a:t>
            </a:r>
            <a:r>
              <a:rPr lang="en-ZA" sz="1800" b="1" dirty="0">
                <a:latin typeface="Arial" panose="020B0604020202020204" pitchFamily="34" charset="0"/>
                <a:cs typeface="Arial" panose="020B0604020202020204" pitchFamily="34" charset="0"/>
              </a:rPr>
              <a:t>: Nested with IUAs and may contain an EWR site.</a:t>
            </a:r>
          </a:p>
          <a:p>
            <a:endParaRPr lang="en-ZA" sz="1000" b="1" dirty="0">
              <a:latin typeface="Arial" panose="020B0604020202020204" pitchFamily="34" charset="0"/>
              <a:cs typeface="Arial" panose="020B0604020202020204" pitchFamily="34" charset="0"/>
            </a:endParaRPr>
          </a:p>
          <a:p>
            <a:r>
              <a:rPr lang="en-ZA" sz="1800" b="1" dirty="0">
                <a:latin typeface="Arial" panose="020B0604020202020204" pitchFamily="34" charset="0"/>
                <a:cs typeface="Arial" panose="020B0604020202020204" pitchFamily="34" charset="0"/>
              </a:rPr>
              <a:t>IUA = </a:t>
            </a:r>
            <a:r>
              <a:rPr lang="en-ZA" sz="1800" b="1" dirty="0">
                <a:solidFill>
                  <a:srgbClr val="FF0000"/>
                </a:solidFill>
                <a:latin typeface="Arial" panose="020B0604020202020204" pitchFamily="34" charset="0"/>
                <a:cs typeface="Arial" panose="020B0604020202020204" pitchFamily="34" charset="0"/>
              </a:rPr>
              <a:t>unit of delineation for Classification</a:t>
            </a:r>
            <a:r>
              <a:rPr lang="en-ZA" sz="1800" b="1"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An area to be  managed as an entity in terms of water resource operations, quality, socio-economics and ecosystem services.</a:t>
            </a:r>
          </a:p>
          <a:p>
            <a:endParaRPr lang="en-ZA" sz="1000" b="1" dirty="0">
              <a:latin typeface="Arial" panose="020B0604020202020204" pitchFamily="34" charset="0"/>
              <a:cs typeface="Arial" panose="020B0604020202020204" pitchFamily="34" charset="0"/>
            </a:endParaRPr>
          </a:p>
          <a:p>
            <a:r>
              <a:rPr lang="en-ZA" sz="1800" b="1" dirty="0">
                <a:latin typeface="Arial" panose="020B0604020202020204" pitchFamily="34" charset="0"/>
                <a:cs typeface="Arial" panose="020B0604020202020204" pitchFamily="34" charset="0"/>
              </a:rPr>
              <a:t>PES: Current integrated state of a water resource.</a:t>
            </a:r>
          </a:p>
          <a:p>
            <a:endParaRPr lang="en-ZA" sz="1000" b="1" dirty="0">
              <a:latin typeface="Arial" panose="020B0604020202020204" pitchFamily="34" charset="0"/>
              <a:cs typeface="Arial" panose="020B0604020202020204" pitchFamily="34" charset="0"/>
            </a:endParaRPr>
          </a:p>
          <a:p>
            <a:r>
              <a:rPr lang="en-ZA" sz="1800" b="1" dirty="0">
                <a:latin typeface="Arial" panose="020B0604020202020204" pitchFamily="34" charset="0"/>
                <a:cs typeface="Arial" panose="020B0604020202020204" pitchFamily="34" charset="0"/>
              </a:rPr>
              <a:t>REC: </a:t>
            </a:r>
            <a:r>
              <a:rPr lang="en-GB" sz="1800" b="1" dirty="0">
                <a:latin typeface="Arial" panose="020B0604020202020204" pitchFamily="34" charset="0"/>
                <a:cs typeface="Arial" panose="020B0604020202020204" pitchFamily="34" charset="0"/>
              </a:rPr>
              <a:t>Future ecological state (Ecological Categories A to D) that can be recommended for a resource</a:t>
            </a:r>
            <a:r>
              <a:rPr lang="en-ZA" sz="1800" b="1" dirty="0">
                <a:latin typeface="Arial" panose="020B0604020202020204" pitchFamily="34" charset="0"/>
                <a:cs typeface="Arial" panose="020B0604020202020204" pitchFamily="34" charset="0"/>
              </a:rPr>
              <a:t>.</a:t>
            </a:r>
          </a:p>
          <a:p>
            <a:endParaRPr lang="en-ZA" sz="1000" b="1" dirty="0">
              <a:latin typeface="Arial" panose="020B0604020202020204" pitchFamily="34" charset="0"/>
              <a:cs typeface="Arial" panose="020B0604020202020204" pitchFamily="34" charset="0"/>
            </a:endParaRPr>
          </a:p>
          <a:p>
            <a:r>
              <a:rPr lang="en-ZA" sz="1800" b="1" dirty="0">
                <a:latin typeface="Arial" panose="020B0604020202020204" pitchFamily="34" charset="0"/>
                <a:cs typeface="Arial" panose="020B0604020202020204" pitchFamily="34" charset="0"/>
              </a:rPr>
              <a:t>TEC: The is the resulting Ecological Category based on the Class.  One will always strive to meet the REC, however once the balance between use and protection is considered, the TEC may be the PES, the REC or any other category.</a:t>
            </a:r>
            <a:endParaRPr lang="en-ZA" sz="1800"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r>
              <a:rPr lang="en-GB" sz="1800" b="1" dirty="0">
                <a:solidFill>
                  <a:srgbClr val="FF0000"/>
                </a:solidFill>
                <a:latin typeface="Arial" panose="020B0604020202020204" pitchFamily="34" charset="0"/>
                <a:cs typeface="Arial" panose="020B0604020202020204" pitchFamily="34" charset="0"/>
              </a:rPr>
              <a:t>Note:</a:t>
            </a:r>
          </a:p>
          <a:p>
            <a:pPr marL="400050" lvl="1" indent="0">
              <a:buNone/>
            </a:pPr>
            <a:r>
              <a:rPr lang="en-GB" sz="1800" b="1" dirty="0">
                <a:latin typeface="Arial" panose="020B0604020202020204" pitchFamily="34" charset="0"/>
                <a:cs typeface="Arial" panose="020B0604020202020204" pitchFamily="34" charset="0"/>
              </a:rPr>
              <a:t>The Water Resource CLASS of an IUA is defined by the distribution of the selected Ecological Categories (the </a:t>
            </a:r>
            <a:r>
              <a:rPr lang="en-GB" sz="1800" b="1" i="1" dirty="0">
                <a:latin typeface="Arial" panose="020B0604020202020204" pitchFamily="34" charset="0"/>
                <a:cs typeface="Arial" panose="020B0604020202020204" pitchFamily="34" charset="0"/>
              </a:rPr>
              <a:t>catchment configuration</a:t>
            </a:r>
            <a:r>
              <a:rPr lang="en-GB" sz="1800" b="1" dirty="0">
                <a:latin typeface="Arial" panose="020B0604020202020204" pitchFamily="34" charset="0"/>
                <a:cs typeface="Arial" panose="020B0604020202020204" pitchFamily="34" charset="0"/>
              </a:rPr>
              <a:t>) for the biophysical nodes in the IUA.</a:t>
            </a:r>
          </a:p>
          <a:p>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22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593A-17D6-4721-BB91-CB9FC2E07D1A}"/>
              </a:ext>
            </a:extLst>
          </p:cNvPr>
          <p:cNvSpPr>
            <a:spLocks noGrp="1"/>
          </p:cNvSpPr>
          <p:nvPr>
            <p:ph type="title"/>
          </p:nvPr>
        </p:nvSpPr>
        <p:spPr>
          <a:xfrm>
            <a:off x="949911" y="381170"/>
            <a:ext cx="8229600" cy="506597"/>
          </a:xfrm>
        </p:spPr>
        <p:txBody>
          <a:bodyPr/>
          <a:lstStyle/>
          <a:p>
            <a:r>
              <a:rPr lang="en-ZA" sz="2800" b="1" dirty="0">
                <a:solidFill>
                  <a:srgbClr val="FF0000"/>
                </a:solidFill>
                <a:latin typeface="Arial" panose="020B0604020202020204" pitchFamily="34" charset="0"/>
                <a:cs typeface="Arial" panose="020B0604020202020204" pitchFamily="34" charset="0"/>
              </a:rPr>
              <a:t>RESULTS (1)</a:t>
            </a:r>
          </a:p>
        </p:txBody>
      </p:sp>
      <p:sp>
        <p:nvSpPr>
          <p:cNvPr id="3" name="Content Placeholder 2">
            <a:extLst>
              <a:ext uri="{FF2B5EF4-FFF2-40B4-BE49-F238E27FC236}">
                <a16:creationId xmlns:a16="http://schemas.microsoft.com/office/drawing/2014/main" id="{52ACAC5F-BD07-434A-B322-59EC5303FBCC}"/>
              </a:ext>
            </a:extLst>
          </p:cNvPr>
          <p:cNvSpPr>
            <a:spLocks noGrp="1"/>
          </p:cNvSpPr>
          <p:nvPr>
            <p:ph idx="1"/>
          </p:nvPr>
        </p:nvSpPr>
        <p:spPr>
          <a:xfrm>
            <a:off x="1580224" y="1067824"/>
            <a:ext cx="7403977" cy="5542171"/>
          </a:xfrm>
        </p:spPr>
        <p:txBody>
          <a:bodyPr/>
          <a:lstStyle/>
          <a:p>
            <a:pPr lvl="0"/>
            <a:r>
              <a:rPr lang="en-ZA" sz="2400" b="1" dirty="0">
                <a:latin typeface="Arial" panose="020B0604020202020204" pitchFamily="34" charset="0"/>
                <a:cs typeface="Arial" panose="020B0604020202020204" pitchFamily="34" charset="0"/>
              </a:rPr>
              <a:t>The </a:t>
            </a:r>
            <a:r>
              <a:rPr lang="en-ZA" sz="2400" b="1" dirty="0" err="1">
                <a:latin typeface="Arial" panose="020B0604020202020204" pitchFamily="34" charset="0"/>
                <a:cs typeface="Arial" panose="020B0604020202020204" pitchFamily="34" charset="0"/>
              </a:rPr>
              <a:t>Tsitsa</a:t>
            </a:r>
            <a:r>
              <a:rPr lang="en-ZA" sz="2400" b="1" dirty="0">
                <a:latin typeface="Arial" panose="020B0604020202020204" pitchFamily="34" charset="0"/>
                <a:cs typeface="Arial" panose="020B0604020202020204" pitchFamily="34" charset="0"/>
              </a:rPr>
              <a:t> River (T35), downstream </a:t>
            </a:r>
            <a:r>
              <a:rPr lang="en-ZA" sz="2400" b="1" dirty="0" err="1">
                <a:latin typeface="Arial" panose="020B0604020202020204" pitchFamily="34" charset="0"/>
                <a:cs typeface="Arial" panose="020B0604020202020204" pitchFamily="34" charset="0"/>
              </a:rPr>
              <a:t>Mzimvubu</a:t>
            </a:r>
            <a:r>
              <a:rPr lang="en-ZA" sz="2400" b="1" dirty="0">
                <a:latin typeface="Arial" panose="020B0604020202020204" pitchFamily="34" charset="0"/>
                <a:cs typeface="Arial" panose="020B0604020202020204" pitchFamily="34" charset="0"/>
              </a:rPr>
              <a:t> and estuary (T36) are the only Resource Units potentially affected by the dam-building/HEPP scenarios.</a:t>
            </a:r>
          </a:p>
          <a:p>
            <a:pPr lvl="0"/>
            <a:endParaRPr lang="en-ZA" sz="1200" b="1" dirty="0">
              <a:latin typeface="Arial" panose="020B0604020202020204" pitchFamily="34" charset="0"/>
              <a:cs typeface="Arial" panose="020B0604020202020204" pitchFamily="34" charset="0"/>
            </a:endParaRPr>
          </a:p>
          <a:p>
            <a:pPr lvl="0"/>
            <a:r>
              <a:rPr lang="en-ZA" sz="2400" b="1" dirty="0">
                <a:latin typeface="Arial" panose="020B0604020202020204" pitchFamily="34" charset="0"/>
                <a:cs typeface="Arial" panose="020B0604020202020204" pitchFamily="34" charset="0"/>
              </a:rPr>
              <a:t>The Scenario results table shows Scenario 69 as the preferred scenario, which maintains Classes as under the PES or improves the current state (IUA T32_b).</a:t>
            </a:r>
          </a:p>
          <a:p>
            <a:pPr lvl="0"/>
            <a:endParaRPr lang="en-ZA" sz="1200" b="1"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Management option with NO flows over </a:t>
            </a:r>
            <a:r>
              <a:rPr lang="en-ZA" sz="2400" b="1" dirty="0" err="1">
                <a:latin typeface="Arial" panose="020B0604020202020204" pitchFamily="34" charset="0"/>
                <a:cs typeface="Arial" panose="020B0604020202020204" pitchFamily="34" charset="0"/>
              </a:rPr>
              <a:t>Tsitsa</a:t>
            </a:r>
            <a:r>
              <a:rPr lang="en-ZA" sz="2400" b="1" dirty="0">
                <a:latin typeface="Arial" panose="020B0604020202020204" pitchFamily="34" charset="0"/>
                <a:cs typeface="Arial" panose="020B0604020202020204" pitchFamily="34" charset="0"/>
              </a:rPr>
              <a:t> Falls not acceptable.</a:t>
            </a:r>
          </a:p>
          <a:p>
            <a:pPr lvl="0"/>
            <a:endParaRPr lang="en-ZA" sz="2000" b="1" dirty="0">
              <a:latin typeface="Arial" panose="020B0604020202020204" pitchFamily="34" charset="0"/>
              <a:cs typeface="Arial" panose="020B0604020202020204" pitchFamily="34" charset="0"/>
            </a:endParaRPr>
          </a:p>
          <a:p>
            <a:pPr lvl="0"/>
            <a:endParaRPr lang="en-ZA" sz="2400" b="1" dirty="0">
              <a:latin typeface="Arial" panose="020B0604020202020204" pitchFamily="34" charset="0"/>
              <a:cs typeface="Arial" panose="020B0604020202020204" pitchFamily="34" charset="0"/>
            </a:endParaRPr>
          </a:p>
          <a:p>
            <a:pPr lvl="0"/>
            <a:endParaRPr lang="en-ZA" sz="2400" b="1" dirty="0">
              <a:latin typeface="Arial" panose="020B0604020202020204" pitchFamily="34" charset="0"/>
              <a:cs typeface="Arial" panose="020B0604020202020204" pitchFamily="34" charset="0"/>
            </a:endParaRPr>
          </a:p>
          <a:p>
            <a:pPr lvl="0"/>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05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7011B-961D-4707-969B-0F312377B484}"/>
              </a:ext>
            </a:extLst>
          </p:cNvPr>
          <p:cNvSpPr>
            <a:spLocks noGrp="1"/>
          </p:cNvSpPr>
          <p:nvPr>
            <p:ph type="title"/>
          </p:nvPr>
        </p:nvSpPr>
        <p:spPr>
          <a:xfrm>
            <a:off x="1078637" y="260966"/>
            <a:ext cx="8229600" cy="790682"/>
          </a:xfrm>
        </p:spPr>
        <p:txBody>
          <a:bodyPr/>
          <a:lstStyle/>
          <a:p>
            <a:r>
              <a:rPr lang="en-ZA" sz="3200" b="1" dirty="0">
                <a:solidFill>
                  <a:srgbClr val="FF0000"/>
                </a:solidFill>
                <a:latin typeface="Arial" panose="020B0604020202020204" pitchFamily="34" charset="0"/>
                <a:cs typeface="Arial" panose="020B0604020202020204" pitchFamily="34" charset="0"/>
              </a:rPr>
              <a:t>RESULTS (2)</a:t>
            </a:r>
          </a:p>
        </p:txBody>
      </p:sp>
      <p:sp>
        <p:nvSpPr>
          <p:cNvPr id="3" name="Content Placeholder 2">
            <a:extLst>
              <a:ext uri="{FF2B5EF4-FFF2-40B4-BE49-F238E27FC236}">
                <a16:creationId xmlns:a16="http://schemas.microsoft.com/office/drawing/2014/main" id="{BDEE15EF-8DCE-4B0E-A1BA-0F397172A182}"/>
              </a:ext>
            </a:extLst>
          </p:cNvPr>
          <p:cNvSpPr>
            <a:spLocks noGrp="1"/>
          </p:cNvSpPr>
          <p:nvPr>
            <p:ph idx="1"/>
          </p:nvPr>
        </p:nvSpPr>
        <p:spPr>
          <a:xfrm>
            <a:off x="1515240" y="1051648"/>
            <a:ext cx="7356394" cy="5378537"/>
          </a:xfrm>
        </p:spPr>
        <p:txBody>
          <a:bodyPr/>
          <a:lstStyle/>
          <a:p>
            <a:pPr lvl="0"/>
            <a:r>
              <a:rPr lang="en-ZA" sz="2200" b="1" dirty="0" err="1">
                <a:latin typeface="Arial" panose="020B0604020202020204" pitchFamily="34" charset="0"/>
                <a:cs typeface="Arial" panose="020B0604020202020204" pitchFamily="34" charset="0"/>
              </a:rPr>
              <a:t>Sc</a:t>
            </a:r>
            <a:r>
              <a:rPr lang="en-ZA" sz="2200" b="1" dirty="0">
                <a:latin typeface="Arial" panose="020B0604020202020204" pitchFamily="34" charset="0"/>
                <a:cs typeface="Arial" panose="020B0604020202020204" pitchFamily="34" charset="0"/>
              </a:rPr>
              <a:t> 69 preferred as includes </a:t>
            </a:r>
            <a:r>
              <a:rPr lang="en-ZA" sz="2200" b="1" i="1" dirty="0">
                <a:latin typeface="Arial" panose="020B0604020202020204" pitchFamily="34" charset="0"/>
                <a:cs typeface="Arial" panose="020B0604020202020204" pitchFamily="34" charset="0"/>
              </a:rPr>
              <a:t>2017 Design Phase </a:t>
            </a:r>
            <a:r>
              <a:rPr lang="en-ZA" sz="2200" b="1" dirty="0">
                <a:latin typeface="Arial" panose="020B0604020202020204" pitchFamily="34" charset="0"/>
                <a:cs typeface="Arial" panose="020B0604020202020204" pitchFamily="34" charset="0"/>
              </a:rPr>
              <a:t>operations and flow out of </a:t>
            </a:r>
            <a:r>
              <a:rPr lang="en-ZA" sz="2200" b="1" dirty="0" err="1">
                <a:latin typeface="Arial" panose="020B0604020202020204" pitchFamily="34" charset="0"/>
                <a:cs typeface="Arial" panose="020B0604020202020204" pitchFamily="34" charset="0"/>
              </a:rPr>
              <a:t>Lalini</a:t>
            </a:r>
            <a:r>
              <a:rPr lang="en-ZA" sz="2200" b="1" dirty="0">
                <a:latin typeface="Arial" panose="020B0604020202020204" pitchFamily="34" charset="0"/>
                <a:cs typeface="Arial" panose="020B0604020202020204" pitchFamily="34" charset="0"/>
              </a:rPr>
              <a:t> Dam. How much released depends on hydropower requirements.</a:t>
            </a:r>
          </a:p>
          <a:p>
            <a:pPr lvl="0"/>
            <a:endParaRPr lang="en-ZA" sz="1000" b="1" dirty="0">
              <a:latin typeface="Arial" panose="020B0604020202020204" pitchFamily="34" charset="0"/>
              <a:cs typeface="Arial" panose="020B0604020202020204" pitchFamily="34" charset="0"/>
            </a:endParaRPr>
          </a:p>
          <a:p>
            <a:r>
              <a:rPr lang="en-ZA" sz="2200" b="1" dirty="0" err="1">
                <a:latin typeface="Arial" panose="020B0604020202020204" pitchFamily="34" charset="0"/>
                <a:cs typeface="Arial" panose="020B0604020202020204" pitchFamily="34" charset="0"/>
              </a:rPr>
              <a:t>Sc</a:t>
            </a:r>
            <a:r>
              <a:rPr lang="en-ZA" sz="2200" b="1" dirty="0">
                <a:latin typeface="Arial" panose="020B0604020202020204" pitchFamily="34" charset="0"/>
                <a:cs typeface="Arial" panose="020B0604020202020204" pitchFamily="34" charset="0"/>
              </a:rPr>
              <a:t> 69 meets PES or REC requirements for all biophysical nodes.</a:t>
            </a:r>
          </a:p>
          <a:p>
            <a:endParaRPr lang="en-GB" sz="1000" b="1"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The outcome of the decision analysis should be analysed and incorporated into the MWP infrastructure final design by the design team.</a:t>
            </a:r>
          </a:p>
          <a:p>
            <a:pPr lvl="0"/>
            <a:endParaRPr lang="en-ZA" sz="1000" b="1"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The MWP catchment should be carefully monitored and controlled and upstream development should be limited as this will impact negatively on the economics of the scheme.</a:t>
            </a:r>
            <a:endParaRPr lang="en-ZA" sz="2200" b="1" dirty="0">
              <a:latin typeface="Arial" panose="020B0604020202020204" pitchFamily="34" charset="0"/>
              <a:cs typeface="Arial" panose="020B0604020202020204" pitchFamily="34" charset="0"/>
            </a:endParaRPr>
          </a:p>
          <a:p>
            <a:pPr lvl="0"/>
            <a:endParaRPr lang="en-ZA" sz="2200" b="1"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41244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E86B-5615-4E7D-8540-393589AB624C}"/>
              </a:ext>
            </a:extLst>
          </p:cNvPr>
          <p:cNvSpPr>
            <a:spLocks noGrp="1"/>
          </p:cNvSpPr>
          <p:nvPr>
            <p:ph type="title"/>
          </p:nvPr>
        </p:nvSpPr>
        <p:spPr>
          <a:xfrm>
            <a:off x="1127464" y="236966"/>
            <a:ext cx="8475785" cy="694591"/>
          </a:xfrm>
        </p:spPr>
        <p:txBody>
          <a:bodyPr/>
          <a:lstStyle/>
          <a:p>
            <a:r>
              <a:rPr lang="en-ZA" sz="3200" b="1" dirty="0">
                <a:solidFill>
                  <a:srgbClr val="FF0000"/>
                </a:solidFill>
                <a:latin typeface="Arial" panose="020B0604020202020204" pitchFamily="34" charset="0"/>
                <a:cs typeface="Arial" panose="020B0604020202020204" pitchFamily="34" charset="0"/>
              </a:rPr>
              <a:t>THIS PRESENTATION</a:t>
            </a:r>
          </a:p>
        </p:txBody>
      </p:sp>
      <p:sp>
        <p:nvSpPr>
          <p:cNvPr id="3" name="Content Placeholder 2">
            <a:extLst>
              <a:ext uri="{FF2B5EF4-FFF2-40B4-BE49-F238E27FC236}">
                <a16:creationId xmlns:a16="http://schemas.microsoft.com/office/drawing/2014/main" id="{F567AF82-43E7-423A-80C2-F5122CFA2E13}"/>
              </a:ext>
            </a:extLst>
          </p:cNvPr>
          <p:cNvSpPr>
            <a:spLocks noGrp="1"/>
          </p:cNvSpPr>
          <p:nvPr>
            <p:ph idx="1"/>
          </p:nvPr>
        </p:nvSpPr>
        <p:spPr>
          <a:xfrm>
            <a:off x="1127464" y="1001640"/>
            <a:ext cx="7679186" cy="5345723"/>
          </a:xfrm>
        </p:spPr>
        <p:txBody>
          <a:bodyPr/>
          <a:lstStyle/>
          <a:p>
            <a:pPr lvl="1">
              <a:buFont typeface="Arial" panose="020B0604020202020204" pitchFamily="34" charset="0"/>
              <a:buChar char="•"/>
            </a:pPr>
            <a:r>
              <a:rPr lang="en-ZA" sz="2200" b="1" dirty="0">
                <a:latin typeface="Arial" panose="020B0604020202020204" pitchFamily="34" charset="0"/>
                <a:cs typeface="Arial" panose="020B0604020202020204" pitchFamily="34" charset="0"/>
              </a:rPr>
              <a:t>Using maps and the following colour coding, provide the Water Resource Class for T3 and a selection of IUAs with nodes requiring intervention.</a:t>
            </a:r>
          </a:p>
          <a:p>
            <a:pPr lvl="1">
              <a:buFont typeface="Arial" panose="020B0604020202020204" pitchFamily="34" charset="0"/>
              <a:buChar char="•"/>
            </a:pPr>
            <a:endParaRPr lang="en-ZA" sz="2400" b="1"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ZA" sz="2400" b="1"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ZA" sz="24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ZA" sz="2200" b="1" dirty="0">
                <a:latin typeface="Arial" panose="020B0604020202020204" pitchFamily="34" charset="0"/>
                <a:cs typeface="Arial" panose="020B0604020202020204" pitchFamily="34" charset="0"/>
              </a:rPr>
              <a:t>For selected IUAs provide a summary of the interventions required to achieve the Class and Ecological Categories for the catchment configuration. </a:t>
            </a:r>
          </a:p>
          <a:p>
            <a:pPr lvl="1">
              <a:buFont typeface="Arial" panose="020B0604020202020204" pitchFamily="34" charset="0"/>
              <a:buChar char="•"/>
            </a:pPr>
            <a:endParaRPr lang="en-ZA" sz="10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en-ZA" sz="2200" b="1" dirty="0">
                <a:latin typeface="Arial" panose="020B0604020202020204" pitchFamily="34" charset="0"/>
                <a:cs typeface="Arial" panose="020B0604020202020204" pitchFamily="34" charset="0"/>
              </a:rPr>
              <a:t>These interventions provide the implications of the WRC and catchment configuration.</a:t>
            </a:r>
          </a:p>
          <a:p>
            <a:pPr marL="0" indent="0">
              <a:buNone/>
            </a:pPr>
            <a:endParaRPr lang="en-ZA" sz="2000" b="1" dirty="0">
              <a:latin typeface="Arial" panose="020B0604020202020204" pitchFamily="34" charset="0"/>
              <a:cs typeface="Arial" panose="020B0604020202020204" pitchFamily="34" charset="0"/>
            </a:endParaRPr>
          </a:p>
          <a:p>
            <a:endParaRPr lang="en-ZA" sz="24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48ED236-4D28-418C-9BD4-4E6AB5FDA2B4}"/>
              </a:ext>
            </a:extLst>
          </p:cNvPr>
          <p:cNvGrpSpPr/>
          <p:nvPr/>
        </p:nvGrpSpPr>
        <p:grpSpPr>
          <a:xfrm>
            <a:off x="4166871" y="2139734"/>
            <a:ext cx="1976477" cy="1428235"/>
            <a:chOff x="180474" y="4692316"/>
            <a:chExt cx="1953126" cy="1359568"/>
          </a:xfrm>
        </p:grpSpPr>
        <p:sp>
          <p:nvSpPr>
            <p:cNvPr id="5" name="Rectangle 4">
              <a:extLst>
                <a:ext uri="{FF2B5EF4-FFF2-40B4-BE49-F238E27FC236}">
                  <a16:creationId xmlns:a16="http://schemas.microsoft.com/office/drawing/2014/main" id="{C5A7D849-B2EE-4117-8AA9-7259538F5567}"/>
                </a:ext>
              </a:extLst>
            </p:cNvPr>
            <p:cNvSpPr/>
            <p:nvPr/>
          </p:nvSpPr>
          <p:spPr>
            <a:xfrm>
              <a:off x="180474" y="4692316"/>
              <a:ext cx="1588168" cy="135956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848FE6EE-7579-4AF9-8493-FFA277564E2E}"/>
                </a:ext>
              </a:extLst>
            </p:cNvPr>
            <p:cNvGrpSpPr/>
            <p:nvPr/>
          </p:nvGrpSpPr>
          <p:grpSpPr>
            <a:xfrm>
              <a:off x="273050" y="4746120"/>
              <a:ext cx="1860550" cy="1208193"/>
              <a:chOff x="273050" y="4746120"/>
              <a:chExt cx="1860550" cy="1208193"/>
            </a:xfrm>
          </p:grpSpPr>
          <p:grpSp>
            <p:nvGrpSpPr>
              <p:cNvPr id="7" name="Group 6">
                <a:extLst>
                  <a:ext uri="{FF2B5EF4-FFF2-40B4-BE49-F238E27FC236}">
                    <a16:creationId xmlns:a16="http://schemas.microsoft.com/office/drawing/2014/main" id="{81943209-D826-4A75-974A-6115AE3F078E}"/>
                  </a:ext>
                </a:extLst>
              </p:cNvPr>
              <p:cNvGrpSpPr/>
              <p:nvPr/>
            </p:nvGrpSpPr>
            <p:grpSpPr>
              <a:xfrm>
                <a:off x="273050" y="5181565"/>
                <a:ext cx="1860550" cy="369332"/>
                <a:chOff x="438150" y="1262194"/>
                <a:chExt cx="1860550" cy="369332"/>
              </a:xfrm>
            </p:grpSpPr>
            <p:sp>
              <p:nvSpPr>
                <p:cNvPr id="14" name="Oval 13">
                  <a:extLst>
                    <a:ext uri="{FF2B5EF4-FFF2-40B4-BE49-F238E27FC236}">
                      <a16:creationId xmlns:a16="http://schemas.microsoft.com/office/drawing/2014/main" id="{F421E94F-0BCF-4736-815C-68F80E9E5B46}"/>
                    </a:ext>
                  </a:extLst>
                </p:cNvPr>
                <p:cNvSpPr/>
                <p:nvPr/>
              </p:nvSpPr>
              <p:spPr>
                <a:xfrm>
                  <a:off x="438150" y="1288110"/>
                  <a:ext cx="317500" cy="317500"/>
                </a:xfrm>
                <a:prstGeom prst="ellipse">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Box 14">
                  <a:extLst>
                    <a:ext uri="{FF2B5EF4-FFF2-40B4-BE49-F238E27FC236}">
                      <a16:creationId xmlns:a16="http://schemas.microsoft.com/office/drawing/2014/main" id="{5C7665D6-312D-49E7-9D0C-B275EAF72347}"/>
                    </a:ext>
                  </a:extLst>
                </p:cNvPr>
                <p:cNvSpPr txBox="1"/>
                <p:nvPr/>
              </p:nvSpPr>
              <p:spPr>
                <a:xfrm>
                  <a:off x="977900" y="1262194"/>
                  <a:ext cx="1320800" cy="369332"/>
                </a:xfrm>
                <a:prstGeom prst="rect">
                  <a:avLst/>
                </a:prstGeom>
                <a:noFill/>
              </p:spPr>
              <p:txBody>
                <a:bodyPr wrap="square" rtlCol="0">
                  <a:spAutoFit/>
                </a:bodyPr>
                <a:lstStyle/>
                <a:p>
                  <a:r>
                    <a:rPr lang="en-ZA"/>
                    <a:t>WRC II</a:t>
                  </a:r>
                </a:p>
              </p:txBody>
            </p:sp>
          </p:grpSp>
          <p:grpSp>
            <p:nvGrpSpPr>
              <p:cNvPr id="8" name="Group 7">
                <a:extLst>
                  <a:ext uri="{FF2B5EF4-FFF2-40B4-BE49-F238E27FC236}">
                    <a16:creationId xmlns:a16="http://schemas.microsoft.com/office/drawing/2014/main" id="{8840FAEE-46A3-46E0-B264-9E8CC3CAFF5E}"/>
                  </a:ext>
                </a:extLst>
              </p:cNvPr>
              <p:cNvGrpSpPr/>
              <p:nvPr/>
            </p:nvGrpSpPr>
            <p:grpSpPr>
              <a:xfrm>
                <a:off x="273050" y="5584981"/>
                <a:ext cx="1841500" cy="369332"/>
                <a:chOff x="438150" y="1631526"/>
                <a:chExt cx="1841500" cy="369332"/>
              </a:xfrm>
            </p:grpSpPr>
            <p:sp>
              <p:nvSpPr>
                <p:cNvPr id="12" name="Oval 11">
                  <a:extLst>
                    <a:ext uri="{FF2B5EF4-FFF2-40B4-BE49-F238E27FC236}">
                      <a16:creationId xmlns:a16="http://schemas.microsoft.com/office/drawing/2014/main" id="{8A8B0D0F-3795-49E9-8E7A-092E49040476}"/>
                    </a:ext>
                  </a:extLst>
                </p:cNvPr>
                <p:cNvSpPr/>
                <p:nvPr/>
              </p:nvSpPr>
              <p:spPr>
                <a:xfrm>
                  <a:off x="438150" y="1683358"/>
                  <a:ext cx="317500" cy="3175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TextBox 12">
                  <a:extLst>
                    <a:ext uri="{FF2B5EF4-FFF2-40B4-BE49-F238E27FC236}">
                      <a16:creationId xmlns:a16="http://schemas.microsoft.com/office/drawing/2014/main" id="{CC11063A-D6D1-469A-90CA-B431623181EF}"/>
                    </a:ext>
                  </a:extLst>
                </p:cNvPr>
                <p:cNvSpPr txBox="1"/>
                <p:nvPr/>
              </p:nvSpPr>
              <p:spPr>
                <a:xfrm>
                  <a:off x="958850" y="1631526"/>
                  <a:ext cx="1320800" cy="369332"/>
                </a:xfrm>
                <a:prstGeom prst="rect">
                  <a:avLst/>
                </a:prstGeom>
                <a:noFill/>
              </p:spPr>
              <p:txBody>
                <a:bodyPr wrap="square" rtlCol="0">
                  <a:spAutoFit/>
                </a:bodyPr>
                <a:lstStyle/>
                <a:p>
                  <a:r>
                    <a:rPr lang="en-ZA"/>
                    <a:t>WRC III</a:t>
                  </a:r>
                </a:p>
              </p:txBody>
            </p:sp>
          </p:grpSp>
          <p:grpSp>
            <p:nvGrpSpPr>
              <p:cNvPr id="9" name="Group 8">
                <a:extLst>
                  <a:ext uri="{FF2B5EF4-FFF2-40B4-BE49-F238E27FC236}">
                    <a16:creationId xmlns:a16="http://schemas.microsoft.com/office/drawing/2014/main" id="{A1325CF4-2E55-448D-93E4-ED723D6B4BBB}"/>
                  </a:ext>
                </a:extLst>
              </p:cNvPr>
              <p:cNvGrpSpPr/>
              <p:nvPr/>
            </p:nvGrpSpPr>
            <p:grpSpPr>
              <a:xfrm>
                <a:off x="273050" y="4746120"/>
                <a:ext cx="1841500" cy="369332"/>
                <a:chOff x="405397" y="792665"/>
                <a:chExt cx="1841500" cy="369332"/>
              </a:xfrm>
            </p:grpSpPr>
            <p:sp>
              <p:nvSpPr>
                <p:cNvPr id="10" name="Oval 9">
                  <a:extLst>
                    <a:ext uri="{FF2B5EF4-FFF2-40B4-BE49-F238E27FC236}">
                      <a16:creationId xmlns:a16="http://schemas.microsoft.com/office/drawing/2014/main" id="{82168437-4993-46ED-B766-845C7CF5C010}"/>
                    </a:ext>
                  </a:extLst>
                </p:cNvPr>
                <p:cNvSpPr/>
                <p:nvPr/>
              </p:nvSpPr>
              <p:spPr>
                <a:xfrm>
                  <a:off x="405397" y="844497"/>
                  <a:ext cx="317500" cy="317500"/>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2A8E6BDA-0218-46DC-AAB2-D9E3AFF23F2A}"/>
                    </a:ext>
                  </a:extLst>
                </p:cNvPr>
                <p:cNvSpPr txBox="1"/>
                <p:nvPr/>
              </p:nvSpPr>
              <p:spPr>
                <a:xfrm>
                  <a:off x="926097" y="792665"/>
                  <a:ext cx="1320800" cy="369332"/>
                </a:xfrm>
                <a:prstGeom prst="rect">
                  <a:avLst/>
                </a:prstGeom>
                <a:noFill/>
              </p:spPr>
              <p:txBody>
                <a:bodyPr wrap="square" rtlCol="0">
                  <a:spAutoFit/>
                </a:bodyPr>
                <a:lstStyle/>
                <a:p>
                  <a:r>
                    <a:rPr lang="en-ZA" dirty="0"/>
                    <a:t>WRC I</a:t>
                  </a:r>
                </a:p>
              </p:txBody>
            </p:sp>
          </p:grpSp>
        </p:grpSp>
      </p:grpSp>
    </p:spTree>
    <p:extLst>
      <p:ext uri="{BB962C8B-B14F-4D97-AF65-F5344CB8AC3E}">
        <p14:creationId xmlns:p14="http://schemas.microsoft.com/office/powerpoint/2010/main" val="329403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D5308-8FAC-4E6F-8EC1-E3AA0FE9B4EE}"/>
              </a:ext>
            </a:extLst>
          </p:cNvPr>
          <p:cNvSpPr>
            <a:spLocks noGrp="1"/>
          </p:cNvSpPr>
          <p:nvPr>
            <p:ph idx="1"/>
          </p:nvPr>
        </p:nvSpPr>
        <p:spPr>
          <a:xfrm>
            <a:off x="1811044" y="363983"/>
            <a:ext cx="7008920" cy="4385569"/>
          </a:xfrm>
        </p:spPr>
        <p:txBody>
          <a:bodyPr/>
          <a:lstStyle/>
          <a:p>
            <a:pPr marL="0" indent="0" algn="ctr">
              <a:buNone/>
            </a:pPr>
            <a:r>
              <a:rPr lang="en-ZA" b="1" dirty="0">
                <a:solidFill>
                  <a:srgbClr val="FF0000"/>
                </a:solidFill>
                <a:latin typeface="Arial" panose="020B0604020202020204" pitchFamily="34" charset="0"/>
                <a:cs typeface="Arial" panose="020B0604020202020204" pitchFamily="34" charset="0"/>
              </a:rPr>
              <a:t>RESULTS (3)</a:t>
            </a:r>
          </a:p>
          <a:p>
            <a:pPr marL="0" indent="0">
              <a:buNone/>
            </a:pPr>
            <a:endParaRPr lang="en-ZA" sz="1600" b="1" dirty="0">
              <a:latin typeface="Arial" panose="020B0604020202020204" pitchFamily="34" charset="0"/>
              <a:cs typeface="Arial" panose="020B0604020202020204" pitchFamily="34" charset="0"/>
            </a:endParaRPr>
          </a:p>
          <a:p>
            <a:pPr marL="0" indent="0">
              <a:buNone/>
            </a:pPr>
            <a:r>
              <a:rPr lang="en-ZA" sz="2400" b="1" dirty="0">
                <a:latin typeface="Arial" panose="020B0604020202020204" pitchFamily="34" charset="0"/>
                <a:cs typeface="Arial" panose="020B0604020202020204" pitchFamily="34" charset="0"/>
              </a:rPr>
              <a:t>IUAs with no impacts on users/economy or ecology under </a:t>
            </a:r>
            <a:r>
              <a:rPr lang="en-ZA" sz="2400" b="1" dirty="0" err="1">
                <a:latin typeface="Arial" panose="020B0604020202020204" pitchFamily="34" charset="0"/>
                <a:cs typeface="Arial" panose="020B0604020202020204" pitchFamily="34" charset="0"/>
              </a:rPr>
              <a:t>Sc</a:t>
            </a:r>
            <a:r>
              <a:rPr lang="en-ZA" sz="2400" b="1" dirty="0">
                <a:latin typeface="Arial" panose="020B0604020202020204" pitchFamily="34" charset="0"/>
                <a:cs typeface="Arial" panose="020B0604020202020204" pitchFamily="34" charset="0"/>
              </a:rPr>
              <a:t> 69, and no interventions needed, are as follows:</a:t>
            </a:r>
          </a:p>
          <a:p>
            <a:pPr marL="0" indent="0">
              <a:buNone/>
            </a:pPr>
            <a:endParaRPr lang="en-ZA" sz="2400" b="1"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IUA T33_a: WRC II</a:t>
            </a:r>
          </a:p>
          <a:p>
            <a:r>
              <a:rPr lang="en-ZA" sz="2400" b="1" dirty="0">
                <a:latin typeface="Arial" panose="020B0604020202020204" pitchFamily="34" charset="0"/>
                <a:cs typeface="Arial" panose="020B0604020202020204" pitchFamily="34" charset="0"/>
              </a:rPr>
              <a:t>IUA T34_b: WRC II</a:t>
            </a:r>
          </a:p>
          <a:p>
            <a:r>
              <a:rPr lang="en-ZA" sz="2400" b="1" dirty="0">
                <a:latin typeface="Arial" panose="020B0604020202020204" pitchFamily="34" charset="0"/>
                <a:cs typeface="Arial" panose="020B0604020202020204" pitchFamily="34" charset="0"/>
              </a:rPr>
              <a:t>IUA T35_a: WRC I </a:t>
            </a:r>
          </a:p>
          <a:p>
            <a:r>
              <a:rPr lang="en-ZA" sz="2400" b="1" dirty="0">
                <a:latin typeface="Arial" panose="020B0604020202020204" pitchFamily="34" charset="0"/>
                <a:cs typeface="Arial" panose="020B0604020202020204" pitchFamily="34" charset="0"/>
              </a:rPr>
              <a:t>IUA T35_d: WRC II</a:t>
            </a:r>
          </a:p>
          <a:p>
            <a:r>
              <a:rPr lang="en-ZA" sz="2400" b="1" dirty="0">
                <a:latin typeface="Arial" panose="020B0604020202020204" pitchFamily="34" charset="0"/>
                <a:cs typeface="Arial" panose="020B0604020202020204" pitchFamily="34" charset="0"/>
              </a:rPr>
              <a:t>IUA T36_a: WRC I</a:t>
            </a:r>
          </a:p>
          <a:p>
            <a:r>
              <a:rPr lang="en-ZA" sz="2400" b="1" dirty="0">
                <a:latin typeface="Arial" panose="020B0604020202020204" pitchFamily="34" charset="0"/>
                <a:cs typeface="Arial" panose="020B0604020202020204" pitchFamily="34" charset="0"/>
              </a:rPr>
              <a:t>IUA T36_b: WRC I</a:t>
            </a:r>
          </a:p>
        </p:txBody>
      </p:sp>
    </p:spTree>
    <p:extLst>
      <p:ext uri="{BB962C8B-B14F-4D97-AF65-F5344CB8AC3E}">
        <p14:creationId xmlns:p14="http://schemas.microsoft.com/office/powerpoint/2010/main" val="337502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map&#10;&#10;Description generated with very high confidence">
            <a:extLst>
              <a:ext uri="{FF2B5EF4-FFF2-40B4-BE49-F238E27FC236}">
                <a16:creationId xmlns:a16="http://schemas.microsoft.com/office/drawing/2014/main" id="{D2BE6557-FFA1-41AA-873E-426D8E9911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5470" y="260810"/>
            <a:ext cx="6905528" cy="6042336"/>
          </a:xfrm>
          <a:prstGeom prst="rect">
            <a:avLst/>
          </a:prstGeom>
        </p:spPr>
      </p:pic>
      <p:sp>
        <p:nvSpPr>
          <p:cNvPr id="2" name="TextBox 1">
            <a:extLst>
              <a:ext uri="{FF2B5EF4-FFF2-40B4-BE49-F238E27FC236}">
                <a16:creationId xmlns:a16="http://schemas.microsoft.com/office/drawing/2014/main" id="{9C8B250F-6126-43D6-904D-6CACBE96383F}"/>
              </a:ext>
            </a:extLst>
          </p:cNvPr>
          <p:cNvSpPr txBox="1"/>
          <p:nvPr/>
        </p:nvSpPr>
        <p:spPr>
          <a:xfrm>
            <a:off x="266330" y="2246050"/>
            <a:ext cx="2409467" cy="307912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300" b="1" kern="1200" dirty="0">
                <a:solidFill>
                  <a:schemeClr val="bg1"/>
                </a:solidFill>
                <a:latin typeface="+mj-lt"/>
                <a:ea typeface="+mj-ea"/>
                <a:cs typeface="+mj-cs"/>
              </a:rPr>
              <a:t>DRAFT WATER RESOURCE CLASSES FOR T3</a:t>
            </a:r>
          </a:p>
        </p:txBody>
      </p:sp>
    </p:spTree>
    <p:extLst>
      <p:ext uri="{BB962C8B-B14F-4D97-AF65-F5344CB8AC3E}">
        <p14:creationId xmlns:p14="http://schemas.microsoft.com/office/powerpoint/2010/main" val="18825627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3461</TotalTime>
  <Words>1024</Words>
  <Application>Microsoft Office PowerPoint</Application>
  <PresentationFormat>On-screen Show (4:3)</PresentationFormat>
  <Paragraphs>119</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Gill Sans</vt:lpstr>
      <vt:lpstr>Gill Sans Light</vt:lpstr>
      <vt:lpstr>Gill Sans MT</vt:lpstr>
      <vt:lpstr>Wingdings</vt:lpstr>
      <vt:lpstr>1_Office Theme</vt:lpstr>
      <vt:lpstr>PowerPoint Presentation</vt:lpstr>
      <vt:lpstr>PROJECT PLAN</vt:lpstr>
      <vt:lpstr>PROCESS</vt:lpstr>
      <vt:lpstr>REMINDERS</vt:lpstr>
      <vt:lpstr>RESULTS (1)</vt:lpstr>
      <vt:lpstr>RESULTS (2)</vt:lpstr>
      <vt:lpstr>THIS PRESENTATION</vt:lpstr>
      <vt:lpstr>PowerPoint Presentation</vt:lpstr>
      <vt:lpstr>PowerPoint Presentation</vt:lpstr>
      <vt:lpstr>DRAFT WRC: IUA T31</vt:lpstr>
      <vt:lpstr>DRAFT WRC: IUA T32_a</vt:lpstr>
      <vt:lpstr>DRAFT WRC: IUA T32_b</vt:lpstr>
      <vt:lpstr>DRAFT WRC: IUA T33_b</vt:lpstr>
      <vt:lpstr>DRAFT WRC: IUA T34_b</vt:lpstr>
      <vt:lpstr>PowerPoint Presentation</vt:lpstr>
      <vt:lpstr>DRAFT WRC: IUA T35_c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 Louw</dc:creator>
  <cp:lastModifiedBy>Patsy Scherman</cp:lastModifiedBy>
  <cp:revision>224</cp:revision>
  <cp:lastPrinted>2016-02-10T14:31:42Z</cp:lastPrinted>
  <dcterms:created xsi:type="dcterms:W3CDTF">2016-02-10T11:30:09Z</dcterms:created>
  <dcterms:modified xsi:type="dcterms:W3CDTF">2018-01-31T07:58:53Z</dcterms:modified>
</cp:coreProperties>
</file>